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3700" r:id="rId2"/>
  </p:sldMasterIdLst>
  <p:notesMasterIdLst>
    <p:notesMasterId r:id="rId11"/>
  </p:notesMasterIdLst>
  <p:handoutMasterIdLst>
    <p:handoutMasterId r:id="rId12"/>
  </p:handoutMasterIdLst>
  <p:sldIdLst>
    <p:sldId id="993" r:id="rId3"/>
    <p:sldId id="959" r:id="rId4"/>
    <p:sldId id="958" r:id="rId5"/>
    <p:sldId id="985" r:id="rId6"/>
    <p:sldId id="1000" r:id="rId7"/>
    <p:sldId id="999" r:id="rId8"/>
    <p:sldId id="976" r:id="rId9"/>
    <p:sldId id="974" r:id="rId10"/>
  </p:sldIdLst>
  <p:sldSz cx="1219517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44">
          <p15:clr>
            <a:srgbClr val="A4A3A4"/>
          </p15:clr>
        </p15:guide>
        <p15:guide id="2" orient="horz" pos="432" userDrawn="1">
          <p15:clr>
            <a:srgbClr val="A4A3A4"/>
          </p15:clr>
        </p15:guide>
        <p15:guide id="3" orient="horz" pos="4176">
          <p15:clr>
            <a:srgbClr val="A4A3A4"/>
          </p15:clr>
        </p15:guide>
        <p15:guide id="4" orient="horz" pos="3888">
          <p15:clr>
            <a:srgbClr val="A4A3A4"/>
          </p15:clr>
        </p15:guide>
        <p15:guide id="5" orient="horz" pos="3984">
          <p15:clr>
            <a:srgbClr val="A4A3A4"/>
          </p15:clr>
        </p15:guide>
        <p15:guide id="6" orient="horz" pos="1104">
          <p15:clr>
            <a:srgbClr val="A4A3A4"/>
          </p15:clr>
        </p15:guide>
        <p15:guide id="7" orient="horz" pos="1008">
          <p15:clr>
            <a:srgbClr val="A4A3A4"/>
          </p15:clr>
        </p15:guide>
        <p15:guide id="8" orient="horz" pos="2448">
          <p15:clr>
            <a:srgbClr val="A4A3A4"/>
          </p15:clr>
        </p15:guide>
        <p15:guide id="9" orient="horz" pos="2544">
          <p15:clr>
            <a:srgbClr val="A4A3A4"/>
          </p15:clr>
        </p15:guide>
        <p15:guide id="10" orient="horz" pos="336">
          <p15:clr>
            <a:srgbClr val="A4A3A4"/>
          </p15:clr>
        </p15:guide>
        <p15:guide id="11" pos="3777">
          <p15:clr>
            <a:srgbClr val="A4A3A4"/>
          </p15:clr>
        </p15:guide>
        <p15:guide id="12" pos="448">
          <p15:clr>
            <a:srgbClr val="A4A3A4"/>
          </p15:clr>
        </p15:guide>
        <p15:guide id="13" pos="7249" userDrawn="1">
          <p15:clr>
            <a:srgbClr val="A4A3A4"/>
          </p15:clr>
        </p15:guide>
        <p15:guide id="14" pos="3905">
          <p15:clr>
            <a:srgbClr val="A4A3A4"/>
          </p15:clr>
        </p15:guide>
        <p15:guide id="15" pos="2625">
          <p15:clr>
            <a:srgbClr val="A4A3A4"/>
          </p15:clr>
        </p15:guide>
        <p15:guide id="16" pos="2761">
          <p15:clr>
            <a:srgbClr val="A4A3A4"/>
          </p15:clr>
        </p15:guide>
        <p15:guide id="17" pos="5057">
          <p15:clr>
            <a:srgbClr val="A4A3A4"/>
          </p15:clr>
        </p15:guide>
        <p15:guide id="18" pos="1472">
          <p15:clr>
            <a:srgbClr val="A4A3A4"/>
          </p15:clr>
        </p15:guide>
        <p15:guide id="19" pos="6210">
          <p15:clr>
            <a:srgbClr val="A4A3A4"/>
          </p15:clr>
        </p15:guide>
        <p15:guide id="20" pos="6097" userDrawn="1">
          <p15:clr>
            <a:srgbClr val="A4A3A4"/>
          </p15:clr>
        </p15:guide>
        <p15:guide id="21" pos="4929">
          <p15:clr>
            <a:srgbClr val="A4A3A4"/>
          </p15:clr>
        </p15:guide>
        <p15:guide id="22" pos="1600">
          <p15:clr>
            <a:srgbClr val="A4A3A4"/>
          </p15:clr>
        </p15:guide>
      </p15:sldGuideLst>
    </p:ext>
    <p:ext uri="{2D200454-40CA-4A62-9FC3-DE9A4176ACB9}">
      <p15:notesGuideLst xmlns=""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a Vida Villanueva" initials="MV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A0F02"/>
    <a:srgbClr val="590F03"/>
    <a:srgbClr val="C6FED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69D073F8-1565-44D7-B386-08B59EADF2EE}">
  <a:tblStyle styleId="{69D073F8-1565-44D7-B386-08B59EADF2EE}" styleName="PwC Table">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i="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310" autoAdjust="0"/>
    <p:restoredTop sz="93774" autoAdjust="0"/>
  </p:normalViewPr>
  <p:slideViewPr>
    <p:cSldViewPr>
      <p:cViewPr varScale="1">
        <p:scale>
          <a:sx n="60" d="100"/>
          <a:sy n="60" d="100"/>
        </p:scale>
        <p:origin x="-84" y="-372"/>
      </p:cViewPr>
      <p:guideLst>
        <p:guide orient="horz" pos="144"/>
        <p:guide orient="horz" pos="432"/>
        <p:guide orient="horz" pos="4176"/>
        <p:guide orient="horz" pos="3888"/>
        <p:guide orient="horz" pos="3984"/>
        <p:guide orient="horz" pos="1104"/>
        <p:guide orient="horz" pos="1008"/>
        <p:guide orient="horz" pos="2448"/>
        <p:guide pos="3777"/>
        <p:guide pos="448"/>
        <p:guide pos="7249"/>
        <p:guide pos="3905"/>
        <p:guide pos="2625"/>
        <p:guide pos="2761"/>
        <p:guide pos="5057"/>
        <p:guide pos="1472"/>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98" d="100"/>
          <a:sy n="98" d="100"/>
        </p:scale>
        <p:origin x="-3564" y="-114"/>
      </p:cViewPr>
      <p:guideLst>
        <p:guide orient="horz" pos="2929"/>
        <p:guide pos="220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1" cy="464821"/>
          </a:xfrm>
          <a:prstGeom prst="rect">
            <a:avLst/>
          </a:prstGeom>
        </p:spPr>
        <p:txBody>
          <a:bodyPr vert="horz" lIns="89802" tIns="44900" rIns="89802" bIns="44900" rtlCol="0"/>
          <a:lstStyle>
            <a:lvl1pPr algn="l">
              <a:defRPr sz="1200"/>
            </a:lvl1pPr>
          </a:lstStyle>
          <a:p>
            <a:endParaRPr lang="en-US" dirty="0">
              <a:latin typeface="Arial" pitchFamily="34" charset="0"/>
              <a:cs typeface="Arial" pitchFamily="34" charset="0"/>
            </a:endParaRPr>
          </a:p>
        </p:txBody>
      </p:sp>
      <p:sp>
        <p:nvSpPr>
          <p:cNvPr id="3" name="Date Placeholder 2"/>
          <p:cNvSpPr>
            <a:spLocks noGrp="1"/>
          </p:cNvSpPr>
          <p:nvPr>
            <p:ph type="dt" sz="quarter" idx="1"/>
          </p:nvPr>
        </p:nvSpPr>
        <p:spPr>
          <a:xfrm>
            <a:off x="3970937" y="0"/>
            <a:ext cx="3037841" cy="464821"/>
          </a:xfrm>
          <a:prstGeom prst="rect">
            <a:avLst/>
          </a:prstGeom>
        </p:spPr>
        <p:txBody>
          <a:bodyPr vert="horz" lIns="89802" tIns="44900" rIns="89802" bIns="44900" rtlCol="0"/>
          <a:lstStyle>
            <a:lvl1pPr algn="r">
              <a:defRPr sz="1200"/>
            </a:lvl1pPr>
          </a:lstStyle>
          <a:p>
            <a:fld id="{35F05CFF-548C-4E04-B325-CF1209D66BDC}" type="datetimeFigureOut">
              <a:rPr lang="en-US" smtClean="0">
                <a:latin typeface="Arial" pitchFamily="34" charset="0"/>
                <a:cs typeface="Arial" pitchFamily="34" charset="0"/>
              </a:rPr>
              <a:pPr/>
              <a:t>1/16/2019</a:t>
            </a:fld>
            <a:endParaRPr lang="en-US" dirty="0">
              <a:latin typeface="Arial" pitchFamily="34" charset="0"/>
              <a:cs typeface="Arial" pitchFamily="34" charset="0"/>
            </a:endParaRPr>
          </a:p>
        </p:txBody>
      </p:sp>
      <p:sp>
        <p:nvSpPr>
          <p:cNvPr id="4" name="Footer Placeholder 3"/>
          <p:cNvSpPr>
            <a:spLocks noGrp="1"/>
          </p:cNvSpPr>
          <p:nvPr>
            <p:ph type="ftr" sz="quarter" idx="2"/>
          </p:nvPr>
        </p:nvSpPr>
        <p:spPr>
          <a:xfrm>
            <a:off x="0" y="8829967"/>
            <a:ext cx="3037841" cy="464821"/>
          </a:xfrm>
          <a:prstGeom prst="rect">
            <a:avLst/>
          </a:prstGeom>
        </p:spPr>
        <p:txBody>
          <a:bodyPr vert="horz" lIns="89802" tIns="44900" rIns="89802" bIns="44900" rtlCol="0" anchor="b"/>
          <a:lstStyle>
            <a:lvl1pPr algn="l">
              <a:defRPr sz="1200"/>
            </a:lvl1pPr>
          </a:lstStyle>
          <a:p>
            <a:endParaRPr lang="en-US" dirty="0">
              <a:latin typeface="Arial" pitchFamily="34" charset="0"/>
              <a:cs typeface="Arial" pitchFamily="34" charset="0"/>
            </a:endParaRPr>
          </a:p>
        </p:txBody>
      </p:sp>
      <p:sp>
        <p:nvSpPr>
          <p:cNvPr id="5" name="Slide Number Placeholder 4"/>
          <p:cNvSpPr>
            <a:spLocks noGrp="1"/>
          </p:cNvSpPr>
          <p:nvPr>
            <p:ph type="sldNum" sz="quarter" idx="3"/>
          </p:nvPr>
        </p:nvSpPr>
        <p:spPr>
          <a:xfrm>
            <a:off x="3970937" y="8829967"/>
            <a:ext cx="3037841" cy="464821"/>
          </a:xfrm>
          <a:prstGeom prst="rect">
            <a:avLst/>
          </a:prstGeom>
        </p:spPr>
        <p:txBody>
          <a:bodyPr vert="horz" lIns="89802" tIns="44900" rIns="89802" bIns="44900" rtlCol="0" anchor="b"/>
          <a:lstStyle>
            <a:lvl1pPr algn="r">
              <a:defRPr sz="1200"/>
            </a:lvl1pPr>
          </a:lstStyle>
          <a:p>
            <a:fld id="{4EE90EF7-3E10-491C-87C2-59674BB3AAF6}" type="slidenum">
              <a:rPr lang="en-US" smtClean="0">
                <a:latin typeface="Arial" pitchFamily="34" charset="0"/>
                <a:cs typeface="Arial" pitchFamily="34" charset="0"/>
              </a:rPr>
              <a:pPr/>
              <a:t>‹#›</a:t>
            </a:fld>
            <a:endParaRPr lang="en-US" dirty="0">
              <a:latin typeface="Arial" pitchFamily="34" charset="0"/>
              <a:cs typeface="Arial" pitchFamily="34" charset="0"/>
            </a:endParaRPr>
          </a:p>
        </p:txBody>
      </p:sp>
    </p:spTree>
    <p:extLst>
      <p:ext uri="{BB962C8B-B14F-4D97-AF65-F5344CB8AC3E}">
        <p14:creationId xmlns="" xmlns:p14="http://schemas.microsoft.com/office/powerpoint/2010/main" val="1045184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1" cy="464821"/>
          </a:xfrm>
          <a:prstGeom prst="rect">
            <a:avLst/>
          </a:prstGeom>
        </p:spPr>
        <p:txBody>
          <a:bodyPr vert="horz" lIns="89802" tIns="44900" rIns="89802" bIns="44900" rtlCol="0"/>
          <a:lstStyle>
            <a:lvl1pPr algn="l">
              <a:defRPr sz="1200">
                <a:latin typeface="Arial" pitchFamily="34" charset="0"/>
                <a:cs typeface="Arial" pitchFamily="34" charset="0"/>
              </a:defRPr>
            </a:lvl1pPr>
          </a:lstStyle>
          <a:p>
            <a:endParaRPr lang="en-US" dirty="0"/>
          </a:p>
        </p:txBody>
      </p:sp>
      <p:sp>
        <p:nvSpPr>
          <p:cNvPr id="3" name="Date Placeholder 2"/>
          <p:cNvSpPr>
            <a:spLocks noGrp="1"/>
          </p:cNvSpPr>
          <p:nvPr>
            <p:ph type="dt" idx="1"/>
          </p:nvPr>
        </p:nvSpPr>
        <p:spPr>
          <a:xfrm>
            <a:off x="3970937" y="0"/>
            <a:ext cx="3037841" cy="464821"/>
          </a:xfrm>
          <a:prstGeom prst="rect">
            <a:avLst/>
          </a:prstGeom>
        </p:spPr>
        <p:txBody>
          <a:bodyPr vert="horz" lIns="89802" tIns="44900" rIns="89802" bIns="44900" rtlCol="0"/>
          <a:lstStyle>
            <a:lvl1pPr algn="r">
              <a:defRPr sz="1200">
                <a:latin typeface="Arial" pitchFamily="34" charset="0"/>
                <a:cs typeface="Arial" pitchFamily="34" charset="0"/>
              </a:defRPr>
            </a:lvl1pPr>
          </a:lstStyle>
          <a:p>
            <a:fld id="{5EFB8DA3-BCA9-4B7D-B50D-14F47506B614}" type="datetimeFigureOut">
              <a:rPr lang="en-US" smtClean="0"/>
              <a:pPr/>
              <a:t>1/16/2019</a:t>
            </a:fld>
            <a:endParaRPr lang="en-US" dirty="0"/>
          </a:p>
        </p:txBody>
      </p:sp>
      <p:sp>
        <p:nvSpPr>
          <p:cNvPr id="4" name="Slide Image Placeholder 3"/>
          <p:cNvSpPr>
            <a:spLocks noGrp="1" noRot="1" noChangeAspect="1"/>
          </p:cNvSpPr>
          <p:nvPr>
            <p:ph type="sldImg" idx="2"/>
          </p:nvPr>
        </p:nvSpPr>
        <p:spPr>
          <a:xfrm>
            <a:off x="404813" y="696913"/>
            <a:ext cx="6200775" cy="3486150"/>
          </a:xfrm>
          <a:prstGeom prst="rect">
            <a:avLst/>
          </a:prstGeom>
          <a:noFill/>
          <a:ln w="12700">
            <a:solidFill>
              <a:prstClr val="black"/>
            </a:solidFill>
          </a:ln>
        </p:spPr>
        <p:txBody>
          <a:bodyPr vert="horz" lIns="89802" tIns="44900" rIns="89802" bIns="44900" rtlCol="0" anchor="ctr"/>
          <a:lstStyle/>
          <a:p>
            <a:endParaRPr lang="en-GB"/>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89802" tIns="44900" rIns="89802" bIns="449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1" cy="464821"/>
          </a:xfrm>
          <a:prstGeom prst="rect">
            <a:avLst/>
          </a:prstGeom>
        </p:spPr>
        <p:txBody>
          <a:bodyPr vert="horz" lIns="89802" tIns="44900" rIns="89802" bIns="44900" rtlCol="0" anchor="b"/>
          <a:lstStyle>
            <a:lvl1pPr algn="l">
              <a:defRPr sz="1200">
                <a:latin typeface="Arial" pitchFamily="34" charset="0"/>
                <a:cs typeface="Arial" pitchFamily="34" charset="0"/>
              </a:defRPr>
            </a:lvl1pPr>
          </a:lstStyle>
          <a:p>
            <a:endParaRPr lang="en-US" dirty="0"/>
          </a:p>
        </p:txBody>
      </p:sp>
      <p:sp>
        <p:nvSpPr>
          <p:cNvPr id="7" name="Slide Number Placeholder 6"/>
          <p:cNvSpPr>
            <a:spLocks noGrp="1"/>
          </p:cNvSpPr>
          <p:nvPr>
            <p:ph type="sldNum" sz="quarter" idx="5"/>
          </p:nvPr>
        </p:nvSpPr>
        <p:spPr>
          <a:xfrm>
            <a:off x="3970937" y="8829967"/>
            <a:ext cx="3037841" cy="464821"/>
          </a:xfrm>
          <a:prstGeom prst="rect">
            <a:avLst/>
          </a:prstGeom>
        </p:spPr>
        <p:txBody>
          <a:bodyPr vert="horz" lIns="89802" tIns="44900" rIns="89802" bIns="44900" rtlCol="0" anchor="b"/>
          <a:lstStyle>
            <a:lvl1pPr algn="r">
              <a:defRPr sz="1200">
                <a:latin typeface="Arial" pitchFamily="34" charset="0"/>
                <a:cs typeface="Arial" pitchFamily="34" charset="0"/>
              </a:defRPr>
            </a:lvl1pPr>
          </a:lstStyle>
          <a:p>
            <a:fld id="{F07B8F03-BC93-4120-96CA-A36DF640BE24}" type="slidenum">
              <a:rPr lang="en-US" smtClean="0"/>
              <a:pPr/>
              <a:t>‹#›</a:t>
            </a:fld>
            <a:endParaRPr lang="en-US" dirty="0"/>
          </a:p>
        </p:txBody>
      </p:sp>
    </p:spTree>
    <p:extLst>
      <p:ext uri="{BB962C8B-B14F-4D97-AF65-F5344CB8AC3E}">
        <p14:creationId xmlns="" xmlns:p14="http://schemas.microsoft.com/office/powerpoint/2010/main" val="43916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Arial" pitchFamily="34" charset="0"/>
      </a:defRPr>
    </a:lvl1pPr>
    <a:lvl2pPr marL="457200" algn="l" defTabSz="914400" rtl="0" eaLnBrk="1" latinLnBrk="0" hangingPunct="1">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7B8F03-BC93-4120-96CA-A36DF640BE2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Extensive use of technology in </a:t>
            </a:r>
            <a:r>
              <a:rPr lang="en-US" sz="1100" dirty="0" err="1" smtClean="0"/>
              <a:t>DoRD</a:t>
            </a:r>
            <a:r>
              <a:rPr lang="en-US" sz="1100" dirty="0" smtClean="0"/>
              <a:t> has helped to create </a:t>
            </a:r>
            <a:r>
              <a:rPr lang="en-US" sz="1100" dirty="0"/>
              <a:t>a robust implementation framework in partnership with the States.  </a:t>
            </a: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IT systems are </a:t>
            </a:r>
            <a:r>
              <a:rPr lang="en-US" sz="1100" dirty="0"/>
              <a:t>helping timely funds transfer to implementing agencies, minimizing leakages and delays in the system, substantially improving transparency and accountability and ensuring delivery of right benefits to right beneficiary at  right time. </a:t>
            </a: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smtClean="0"/>
          </a:p>
        </p:txBody>
      </p:sp>
      <p:sp>
        <p:nvSpPr>
          <p:cNvPr id="4" name="Slide Number Placeholder 3"/>
          <p:cNvSpPr>
            <a:spLocks noGrp="1"/>
          </p:cNvSpPr>
          <p:nvPr>
            <p:ph type="sldNum" sz="quarter" idx="10"/>
          </p:nvPr>
        </p:nvSpPr>
        <p:spPr/>
        <p:txBody>
          <a:bodyPr/>
          <a:lstStyle/>
          <a:p>
            <a:fld id="{F07B8F03-BC93-4120-96CA-A36DF640BE24}" type="slidenum">
              <a:rPr lang="en-US" smtClean="0"/>
              <a:pPr/>
              <a:t>2</a:t>
            </a:fld>
            <a:endParaRPr lang="en-US" dirty="0"/>
          </a:p>
        </p:txBody>
      </p:sp>
    </p:spTree>
    <p:extLst>
      <p:ext uri="{BB962C8B-B14F-4D97-AF65-F5344CB8AC3E}">
        <p14:creationId xmlns="" xmlns:p14="http://schemas.microsoft.com/office/powerpoint/2010/main" val="1575522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860085" rtl="0" eaLnBrk="1" fontAlgn="auto" latinLnBrk="0" hangingPunct="1">
              <a:lnSpc>
                <a:spcPct val="100000"/>
              </a:lnSpc>
              <a:spcBef>
                <a:spcPts val="0"/>
              </a:spcBef>
              <a:spcAft>
                <a:spcPts val="0"/>
              </a:spcAft>
              <a:buClrTx/>
              <a:buSzTx/>
              <a:buFontTx/>
              <a:buNone/>
              <a:tabLst/>
              <a:defRPr/>
            </a:pPr>
            <a:r>
              <a:rPr lang="en-US" baseline="0" dirty="0" smtClean="0"/>
              <a:t>Our vast IT </a:t>
            </a:r>
            <a:r>
              <a:rPr lang="en-US" baseline="0" dirty="0"/>
              <a:t>system </a:t>
            </a:r>
            <a:r>
              <a:rPr lang="en-US" baseline="0" dirty="0" smtClean="0"/>
              <a:t>comprises  of  </a:t>
            </a:r>
            <a:r>
              <a:rPr lang="en-US" baseline="0" dirty="0" err="1"/>
              <a:t>Webportals</a:t>
            </a:r>
            <a:r>
              <a:rPr lang="en-US" baseline="0" dirty="0"/>
              <a:t>, transactions based </a:t>
            </a:r>
            <a:r>
              <a:rPr lang="en-US" baseline="0" dirty="0" smtClean="0"/>
              <a:t>information systems, Mobile </a:t>
            </a:r>
            <a:r>
              <a:rPr lang="en-US" baseline="0" dirty="0"/>
              <a:t>Apps </a:t>
            </a:r>
            <a:r>
              <a:rPr lang="en-US" baseline="0" dirty="0" smtClean="0"/>
              <a:t>and dashboards for </a:t>
            </a:r>
            <a:r>
              <a:rPr lang="en-US" baseline="0" dirty="0"/>
              <a:t>implementing  </a:t>
            </a:r>
            <a:r>
              <a:rPr lang="en-US" baseline="0" dirty="0" smtClean="0"/>
              <a:t>various </a:t>
            </a:r>
            <a:r>
              <a:rPr lang="en-US" baseline="0" dirty="0" err="1" smtClean="0"/>
              <a:t>programmes</a:t>
            </a:r>
            <a:endParaRPr lang="en-US" baseline="0" dirty="0" smtClean="0"/>
          </a:p>
        </p:txBody>
      </p:sp>
      <p:sp>
        <p:nvSpPr>
          <p:cNvPr id="4" name="Slide Number Placeholder 3"/>
          <p:cNvSpPr>
            <a:spLocks noGrp="1"/>
          </p:cNvSpPr>
          <p:nvPr>
            <p:ph type="sldNum" sz="quarter" idx="10"/>
          </p:nvPr>
        </p:nvSpPr>
        <p:spPr/>
        <p:txBody>
          <a:bodyPr/>
          <a:lstStyle/>
          <a:p>
            <a:fld id="{F07B8F03-BC93-4120-96CA-A36DF640BE24}" type="slidenum">
              <a:rPr lang="en-US" smtClean="0"/>
              <a:pPr/>
              <a:t>3</a:t>
            </a:fld>
            <a:endParaRPr lang="en-US" dirty="0"/>
          </a:p>
        </p:txBody>
      </p:sp>
    </p:spTree>
    <p:extLst>
      <p:ext uri="{BB962C8B-B14F-4D97-AF65-F5344CB8AC3E}">
        <p14:creationId xmlns="" xmlns:p14="http://schemas.microsoft.com/office/powerpoint/2010/main" val="2310638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The system helps to transact over Rs 1.4 </a:t>
            </a:r>
            <a:r>
              <a:rPr lang="en-US" sz="1200" baseline="0" dirty="0" err="1" smtClean="0"/>
              <a:t>lakh</a:t>
            </a:r>
            <a:r>
              <a:rPr lang="en-US" sz="1200" baseline="0" dirty="0" smtClean="0"/>
              <a:t> </a:t>
            </a:r>
            <a:r>
              <a:rPr lang="en-US" sz="1200" baseline="0" dirty="0" err="1" smtClean="0"/>
              <a:t>crore</a:t>
            </a:r>
            <a:r>
              <a:rPr lang="en-US" sz="1200" baseline="0" dirty="0" smtClean="0"/>
              <a:t> with more than 10 </a:t>
            </a:r>
            <a:r>
              <a:rPr lang="en-US" sz="1200" baseline="0" dirty="0" err="1" smtClean="0"/>
              <a:t>Lakhs</a:t>
            </a:r>
            <a:r>
              <a:rPr lang="en-US" sz="1200" baseline="0" dirty="0" smtClean="0"/>
              <a:t> estimated financial transactions, and more than 1 </a:t>
            </a:r>
            <a:r>
              <a:rPr lang="en-US" sz="1200" baseline="0" dirty="0" err="1" smtClean="0"/>
              <a:t>crore</a:t>
            </a:r>
            <a:r>
              <a:rPr lang="en-US" sz="1200" baseline="0" dirty="0" smtClean="0"/>
              <a:t> regular transactions handled on a daily basis . </a:t>
            </a:r>
          </a:p>
          <a:p>
            <a:endParaRPr lang="en-IN" sz="1200" dirty="0" smtClean="0"/>
          </a:p>
          <a:p>
            <a:r>
              <a:rPr lang="en-US" baseline="0" dirty="0" smtClean="0"/>
              <a:t>Further, IT </a:t>
            </a:r>
            <a:r>
              <a:rPr lang="en-US" baseline="0" dirty="0"/>
              <a:t>systems process and store huge volume of data (sensitive and non-sensitive), data security is of utmost </a:t>
            </a:r>
            <a:r>
              <a:rPr lang="en-US" baseline="0" dirty="0" smtClean="0"/>
              <a:t>importance. </a:t>
            </a:r>
            <a:endParaRPr lang="en-US" baseline="0" dirty="0"/>
          </a:p>
          <a:p>
            <a:endParaRPr lang="en-US" baseline="0" dirty="0"/>
          </a:p>
          <a:p>
            <a:r>
              <a:rPr lang="en-US" baseline="0" dirty="0"/>
              <a:t>An expert group under chairmanship of Sh </a:t>
            </a:r>
            <a:r>
              <a:rPr lang="en-US" sz="1100" dirty="0" err="1"/>
              <a:t>Kiran</a:t>
            </a:r>
            <a:r>
              <a:rPr lang="en-US" sz="1100" dirty="0"/>
              <a:t> </a:t>
            </a:r>
            <a:r>
              <a:rPr lang="en-US" sz="1100" dirty="0" err="1"/>
              <a:t>Karnik</a:t>
            </a:r>
            <a:r>
              <a:rPr lang="en-US" sz="1100" dirty="0"/>
              <a:t>, ex-President, NASSCOM along with a sub-committee on  cyber security  advises the Department.  Based on  advice, some of key initiatives </a:t>
            </a:r>
          </a:p>
          <a:p>
            <a:endParaRPr lang="en-US" sz="1100" dirty="0"/>
          </a:p>
          <a:p>
            <a:pPr marL="215021" indent="-215021">
              <a:buFont typeface="Wingdings" pitchFamily="2" charset="2"/>
              <a:buChar char="§"/>
            </a:pPr>
            <a:r>
              <a:rPr lang="en-US" sz="1100" dirty="0"/>
              <a:t>Comprehensive audit for all IT applications of DoRD (Completed for MGNREGA and is in process for others)</a:t>
            </a:r>
          </a:p>
          <a:p>
            <a:pPr marL="215021" indent="-215021">
              <a:buFont typeface="Wingdings" pitchFamily="2" charset="2"/>
              <a:buChar char="§"/>
            </a:pPr>
            <a:r>
              <a:rPr lang="en-US" sz="1100" dirty="0" smtClean="0"/>
              <a:t>Department </a:t>
            </a:r>
            <a:r>
              <a:rPr lang="en-US" sz="1100" dirty="0"/>
              <a:t>is in process of creating a department level Cyber Crisis Management Plan for dealing with any kind of breaches or disruption of possible service, critical data or systems</a:t>
            </a:r>
          </a:p>
          <a:p>
            <a:pPr marL="215021" indent="-215021">
              <a:buFont typeface="Wingdings" pitchFamily="2" charset="2"/>
              <a:buChar char="§"/>
            </a:pPr>
            <a:r>
              <a:rPr lang="en-US" sz="1100" dirty="0"/>
              <a:t>Since many systems are currently deployed in a scattered fashion, </a:t>
            </a:r>
            <a:r>
              <a:rPr lang="en-US" sz="1100" dirty="0" smtClean="0"/>
              <a:t>in few months time all IT </a:t>
            </a:r>
            <a:r>
              <a:rPr lang="en-US" sz="1100" dirty="0"/>
              <a:t>systems </a:t>
            </a:r>
            <a:r>
              <a:rPr lang="en-US" sz="1100" dirty="0" smtClean="0"/>
              <a:t>will move under </a:t>
            </a:r>
            <a:r>
              <a:rPr lang="en-US" sz="1100" dirty="0"/>
              <a:t>one roof </a:t>
            </a:r>
            <a:r>
              <a:rPr lang="en-US" sz="1100" dirty="0" smtClean="0"/>
              <a:t> at NIC data centre for </a:t>
            </a:r>
            <a:r>
              <a:rPr lang="en-US" sz="1100" dirty="0"/>
              <a:t>better </a:t>
            </a:r>
            <a:r>
              <a:rPr lang="en-US" sz="1100" dirty="0" smtClean="0"/>
              <a:t>management. </a:t>
            </a:r>
            <a:endParaRPr lang="en-US" sz="1100" dirty="0"/>
          </a:p>
          <a:p>
            <a:pPr marL="215021" indent="-215021">
              <a:buFont typeface="Wingdings" pitchFamily="2" charset="2"/>
              <a:buChar char="§"/>
            </a:pPr>
            <a:r>
              <a:rPr lang="en-US" sz="1100" dirty="0" smtClean="0"/>
              <a:t>A </a:t>
            </a:r>
            <a:r>
              <a:rPr lang="en-US" sz="1100" dirty="0"/>
              <a:t>huge no of digital transactions are being processed on a daily basis under various programs of DoRD. To ensure security of the transactions, best practices and experiences/learnings are being shared </a:t>
            </a:r>
            <a:r>
              <a:rPr lang="en-US" sz="1100" dirty="0" smtClean="0"/>
              <a:t>with various </a:t>
            </a:r>
            <a:r>
              <a:rPr lang="en-US" sz="1100" dirty="0"/>
              <a:t>States.</a:t>
            </a:r>
          </a:p>
          <a:p>
            <a:pPr marL="215021" indent="-215021">
              <a:buFont typeface="Wingdings" pitchFamily="2" charset="2"/>
              <a:buChar char="§"/>
            </a:pPr>
            <a:r>
              <a:rPr lang="en-US" sz="1100" dirty="0"/>
              <a:t>With the formulation of Expert Group, the entire IT infrastructure is put under close scrutiny and is ensured that all changes implemented (ad-hoc or planned) are under supervision of Subject matter Experts from key </a:t>
            </a:r>
            <a:r>
              <a:rPr lang="en-US" sz="1100" dirty="0" smtClean="0"/>
              <a:t>institutions</a:t>
            </a:r>
            <a:endParaRPr lang="en-US" dirty="0"/>
          </a:p>
        </p:txBody>
      </p:sp>
      <p:sp>
        <p:nvSpPr>
          <p:cNvPr id="4" name="Slide Number Placeholder 3"/>
          <p:cNvSpPr>
            <a:spLocks noGrp="1"/>
          </p:cNvSpPr>
          <p:nvPr>
            <p:ph type="sldNum" sz="quarter" idx="10"/>
          </p:nvPr>
        </p:nvSpPr>
        <p:spPr/>
        <p:txBody>
          <a:bodyPr/>
          <a:lstStyle/>
          <a:p>
            <a:fld id="{F07B8F03-BC93-4120-96CA-A36DF640BE24}" type="slidenum">
              <a:rPr lang="en-US" smtClean="0"/>
              <a:pPr/>
              <a:t>4</a:t>
            </a:fld>
            <a:endParaRPr lang="en-US" dirty="0"/>
          </a:p>
        </p:txBody>
      </p:sp>
    </p:spTree>
    <p:extLst>
      <p:ext uri="{BB962C8B-B14F-4D97-AF65-F5344CB8AC3E}">
        <p14:creationId xmlns="" xmlns:p14="http://schemas.microsoft.com/office/powerpoint/2010/main" val="3959369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Although systems improvements is a continuous process, let me </a:t>
            </a:r>
            <a:r>
              <a:rPr lang="en-US" baseline="0" dirty="0"/>
              <a:t>highlight some of the</a:t>
            </a:r>
            <a:r>
              <a:rPr lang="en-US" dirty="0"/>
              <a:t> key advancements in 2018-19 </a:t>
            </a:r>
            <a:r>
              <a:rPr lang="en-US" baseline="0" dirty="0"/>
              <a:t>:</a:t>
            </a:r>
          </a:p>
          <a:p>
            <a:endParaRPr lang="en-US" baseline="0" dirty="0"/>
          </a:p>
          <a:p>
            <a:pPr marL="215021" indent="-215021">
              <a:buAutoNum type="arabicParenR"/>
            </a:pPr>
            <a:r>
              <a:rPr lang="en-US" baseline="0" dirty="0"/>
              <a:t>PMAY-G : </a:t>
            </a:r>
          </a:p>
          <a:p>
            <a:pPr marL="161266" indent="-161266">
              <a:buFont typeface="Wingdings" panose="05000000000000000000" pitchFamily="2" charset="2"/>
              <a:buChar char="ü"/>
            </a:pPr>
            <a:r>
              <a:rPr lang="en-US" baseline="0" dirty="0"/>
              <a:t>Development of Awaas+ (Web &amp; App) for Housing Survey</a:t>
            </a:r>
          </a:p>
          <a:p>
            <a:pPr marL="161266" indent="-161266">
              <a:buFont typeface="Wingdings" panose="05000000000000000000" pitchFamily="2" charset="2"/>
              <a:buChar char="ü"/>
            </a:pPr>
            <a:r>
              <a:rPr lang="en-US" baseline="0" dirty="0"/>
              <a:t>RHISS Mobile App </a:t>
            </a:r>
            <a:r>
              <a:rPr lang="en-US" baseline="0" dirty="0" smtClean="0"/>
              <a:t> for integration with </a:t>
            </a:r>
            <a:r>
              <a:rPr lang="en-US" baseline="0" dirty="0"/>
              <a:t>National Housing Bank (NHB)</a:t>
            </a:r>
          </a:p>
          <a:p>
            <a:pPr marL="161266" indent="-161266">
              <a:buFont typeface="Wingdings" panose="05000000000000000000" pitchFamily="2" charset="2"/>
              <a:buChar char="ü"/>
            </a:pPr>
            <a:r>
              <a:rPr lang="en-US" baseline="0" dirty="0"/>
              <a:t>Development of E-Payment Dashboard for PFMS, Banks and States for tracking funds flow </a:t>
            </a:r>
          </a:p>
          <a:p>
            <a:pPr marL="215021" indent="-215021"/>
            <a:endParaRPr lang="en-US" baseline="0" dirty="0"/>
          </a:p>
          <a:p>
            <a:pPr marL="215021" indent="-215021">
              <a:buAutoNum type="arabicParenR"/>
            </a:pPr>
            <a:endParaRPr lang="en-US" baseline="0" dirty="0"/>
          </a:p>
          <a:p>
            <a:r>
              <a:rPr lang="en-US" baseline="0" dirty="0"/>
              <a:t>2) MGNREGA</a:t>
            </a:r>
          </a:p>
          <a:p>
            <a:pPr marL="161266" indent="-161266">
              <a:buFont typeface="Wingdings" panose="05000000000000000000" pitchFamily="2" charset="2"/>
              <a:buChar char="ü"/>
            </a:pPr>
            <a:r>
              <a:rPr lang="en-US" baseline="0" dirty="0"/>
              <a:t>Integration of SECURE (Technical Estimate and Financial approval module) with </a:t>
            </a:r>
            <a:r>
              <a:rPr lang="en-US" baseline="0" dirty="0" err="1"/>
              <a:t>NREGASoft</a:t>
            </a:r>
            <a:r>
              <a:rPr lang="en-US" baseline="0" dirty="0"/>
              <a:t> </a:t>
            </a:r>
            <a:r>
              <a:rPr lang="en-US" baseline="0" dirty="0" smtClean="0"/>
              <a:t>to resolve issues </a:t>
            </a:r>
            <a:r>
              <a:rPr lang="en-US" baseline="0" dirty="0"/>
              <a:t>such as </a:t>
            </a:r>
            <a:r>
              <a:rPr lang="en-US" baseline="0" dirty="0" smtClean="0"/>
              <a:t>duplication </a:t>
            </a:r>
            <a:r>
              <a:rPr lang="en-US" baseline="0" dirty="0"/>
              <a:t>of works and spurious transactions</a:t>
            </a:r>
          </a:p>
          <a:p>
            <a:pPr marL="161266" indent="-161266">
              <a:buFont typeface="Wingdings" panose="05000000000000000000" pitchFamily="2" charset="2"/>
              <a:buChar char="ü"/>
            </a:pPr>
            <a:r>
              <a:rPr lang="en-US" baseline="0" dirty="0"/>
              <a:t>Revamp of </a:t>
            </a:r>
            <a:r>
              <a:rPr lang="en-US" baseline="0" dirty="0" err="1"/>
              <a:t>NregaSoft</a:t>
            </a:r>
            <a:r>
              <a:rPr lang="en-US" baseline="0" dirty="0"/>
              <a:t> </a:t>
            </a:r>
            <a:r>
              <a:rPr lang="en-US" baseline="0" dirty="0" smtClean="0"/>
              <a:t>to </a:t>
            </a:r>
            <a:r>
              <a:rPr lang="en-US" baseline="0" dirty="0"/>
              <a:t>cater to changing requirements</a:t>
            </a:r>
          </a:p>
          <a:p>
            <a:pPr marL="161266" indent="-161266">
              <a:buFont typeface="Wingdings" panose="05000000000000000000" pitchFamily="2" charset="2"/>
              <a:buChar char="ü"/>
            </a:pPr>
            <a:r>
              <a:rPr lang="en-US" baseline="0" dirty="0"/>
              <a:t>Dashboards developed for payment </a:t>
            </a:r>
            <a:r>
              <a:rPr lang="en-US" baseline="0" dirty="0" smtClean="0"/>
              <a:t>reconciliation </a:t>
            </a:r>
            <a:endParaRPr lang="en-US" baseline="0" dirty="0"/>
          </a:p>
          <a:p>
            <a:pPr marL="161266" indent="-161266">
              <a:buFont typeface="Wingdings" panose="05000000000000000000" pitchFamily="2" charset="2"/>
              <a:buChar char="ü"/>
            </a:pPr>
            <a:endParaRPr lang="en-US" baseline="0" dirty="0"/>
          </a:p>
          <a:p>
            <a:r>
              <a:rPr lang="en-US" baseline="0" dirty="0"/>
              <a:t>3) DDUGKY</a:t>
            </a:r>
          </a:p>
          <a:p>
            <a:pPr marL="161266" indent="-161266">
              <a:buFont typeface="Wingdings" panose="05000000000000000000" pitchFamily="2" charset="2"/>
              <a:buChar char="ü"/>
            </a:pPr>
            <a:r>
              <a:rPr lang="en-US" baseline="0" dirty="0"/>
              <a:t>Development of </a:t>
            </a:r>
            <a:r>
              <a:rPr lang="en-US" baseline="0" dirty="0" err="1"/>
              <a:t>Kaushal</a:t>
            </a:r>
            <a:r>
              <a:rPr lang="en-US" baseline="0" dirty="0"/>
              <a:t> </a:t>
            </a:r>
            <a:r>
              <a:rPr lang="en-US" baseline="0" dirty="0" err="1"/>
              <a:t>Panjee</a:t>
            </a:r>
            <a:r>
              <a:rPr lang="en-US" baseline="0" dirty="0"/>
              <a:t> and Finance Module</a:t>
            </a:r>
          </a:p>
          <a:p>
            <a:pPr marL="161266" indent="-161266">
              <a:buFont typeface="Wingdings" panose="05000000000000000000" pitchFamily="2" charset="2"/>
              <a:buChar char="ü"/>
            </a:pPr>
            <a:endParaRPr lang="en-US" baseline="0" dirty="0"/>
          </a:p>
        </p:txBody>
      </p:sp>
      <p:sp>
        <p:nvSpPr>
          <p:cNvPr id="4" name="Slide Number Placeholder 3"/>
          <p:cNvSpPr>
            <a:spLocks noGrp="1"/>
          </p:cNvSpPr>
          <p:nvPr>
            <p:ph type="sldNum" sz="quarter" idx="10"/>
          </p:nvPr>
        </p:nvSpPr>
        <p:spPr/>
        <p:txBody>
          <a:bodyPr/>
          <a:lstStyle/>
          <a:p>
            <a:fld id="{F07B8F03-BC93-4120-96CA-A36DF640BE24}" type="slidenum">
              <a:rPr lang="en-US" smtClean="0"/>
              <a:pPr/>
              <a:t>5</a:t>
            </a:fld>
            <a:endParaRPr lang="en-US" dirty="0"/>
          </a:p>
        </p:txBody>
      </p:sp>
    </p:spTree>
    <p:extLst>
      <p:ext uri="{BB962C8B-B14F-4D97-AF65-F5344CB8AC3E}">
        <p14:creationId xmlns="" xmlns:p14="http://schemas.microsoft.com/office/powerpoint/2010/main" val="2969175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15021" indent="-215021">
              <a:buFont typeface="Wingdings" pitchFamily="2" charset="2"/>
              <a:buChar char="§"/>
            </a:pPr>
            <a:endParaRPr lang="en-US" dirty="0"/>
          </a:p>
          <a:p>
            <a:pPr marL="215021" indent="-215021">
              <a:buFont typeface="Wingdings" pitchFamily="2" charset="2"/>
              <a:buChar char="§"/>
            </a:pPr>
            <a:r>
              <a:rPr lang="en-US" dirty="0"/>
              <a:t>PMAY-G and DAY-NRLM </a:t>
            </a:r>
            <a:r>
              <a:rPr lang="en-US" dirty="0" smtClean="0"/>
              <a:t>would </a:t>
            </a:r>
            <a:r>
              <a:rPr lang="en-US" dirty="0"/>
              <a:t>be integrated by </a:t>
            </a:r>
            <a:r>
              <a:rPr lang="en-US" dirty="0" smtClean="0"/>
              <a:t>Feb end.</a:t>
            </a:r>
            <a:r>
              <a:rPr lang="en-US" baseline="0" dirty="0" smtClean="0"/>
              <a:t> </a:t>
            </a:r>
          </a:p>
          <a:p>
            <a:pPr marL="215021" indent="-215021">
              <a:buFont typeface="Wingdings" pitchFamily="2" charset="2"/>
              <a:buNone/>
            </a:pPr>
            <a:endParaRPr lang="en-US" baseline="0" dirty="0"/>
          </a:p>
          <a:p>
            <a:pPr marL="215021" indent="-215021" defTabSz="860085">
              <a:buFont typeface="Wingdings" pitchFamily="2" charset="2"/>
              <a:buChar char="§"/>
              <a:defRPr/>
            </a:pPr>
            <a:r>
              <a:rPr lang="en-US" baseline="0" dirty="0"/>
              <a:t>High level discussions </a:t>
            </a:r>
            <a:r>
              <a:rPr lang="en-US" sz="1100" dirty="0"/>
              <a:t>with concerned stakeholder such as PFMS, State Nodal Banks, NPCI and </a:t>
            </a:r>
            <a:r>
              <a:rPr lang="en-US" sz="1100" dirty="0" err="1"/>
              <a:t>DoP</a:t>
            </a:r>
            <a:r>
              <a:rPr lang="en-US" sz="1100" dirty="0"/>
              <a:t> </a:t>
            </a:r>
            <a:r>
              <a:rPr lang="en-US" sz="1100" dirty="0" smtClean="0"/>
              <a:t>on to </a:t>
            </a:r>
            <a:r>
              <a:rPr lang="en-US" sz="1100" dirty="0"/>
              <a:t>reduce/clear the </a:t>
            </a:r>
            <a:r>
              <a:rPr lang="en-US" sz="1100" dirty="0" smtClean="0"/>
              <a:t>pendency. </a:t>
            </a:r>
          </a:p>
          <a:p>
            <a:pPr marL="215021" indent="-215021" defTabSz="860085">
              <a:buFont typeface="Wingdings" pitchFamily="2" charset="2"/>
              <a:buChar char="§"/>
              <a:defRPr/>
            </a:pPr>
            <a:endParaRPr lang="en-US" sz="1100" dirty="0"/>
          </a:p>
          <a:p>
            <a:pPr marL="215021" indent="-215021" defTabSz="860085">
              <a:buFont typeface="Wingdings" pitchFamily="2" charset="2"/>
              <a:buChar char="§"/>
              <a:defRPr/>
            </a:pPr>
            <a:r>
              <a:rPr lang="en-US" sz="1100" dirty="0"/>
              <a:t>While proposals are submitted by states, mismatch is observed with respect to figures mentioned in proposal against statistics present in MIS. It is suggested that states also take snapshot of the statistics from MIS and share along with submission of proposal</a:t>
            </a:r>
            <a:r>
              <a:rPr lang="en-US" sz="1100" dirty="0" smtClean="0"/>
              <a:t>.</a:t>
            </a:r>
          </a:p>
          <a:p>
            <a:pPr marL="215021" indent="-215021" defTabSz="860085">
              <a:buFont typeface="Wingdings" pitchFamily="2" charset="2"/>
              <a:buChar char="§"/>
              <a:defRPr/>
            </a:pPr>
            <a:endParaRPr lang="en-US" sz="1100" dirty="0"/>
          </a:p>
          <a:p>
            <a:pPr marL="215021" indent="-215021" defTabSz="860085">
              <a:buFont typeface="Wingdings" pitchFamily="2" charset="2"/>
              <a:buChar char="§"/>
              <a:defRPr/>
            </a:pPr>
            <a:r>
              <a:rPr lang="en-US" sz="1100" dirty="0"/>
              <a:t>Awareness </a:t>
            </a:r>
            <a:r>
              <a:rPr lang="en-US" sz="1100" dirty="0" smtClean="0"/>
              <a:t>workshops conducted </a:t>
            </a:r>
            <a:r>
              <a:rPr lang="en-US" sz="1100" dirty="0"/>
              <a:t>for all stakeholders such as “Do’s and Don’ts” for request handling and general security measures to be followed </a:t>
            </a:r>
            <a:r>
              <a:rPr lang="en-US" sz="1100" dirty="0" smtClean="0"/>
              <a:t>. Set </a:t>
            </a:r>
            <a:r>
              <a:rPr lang="en-US" sz="1100" dirty="0"/>
              <a:t>of best practices would be also circulated to States by 31</a:t>
            </a:r>
            <a:r>
              <a:rPr lang="en-US" sz="1100" baseline="30000" dirty="0"/>
              <a:t>st</a:t>
            </a:r>
            <a:r>
              <a:rPr lang="en-US" sz="1100" dirty="0"/>
              <a:t> Jan 2019. States may then forward the same to all stakeholders</a:t>
            </a:r>
            <a:r>
              <a:rPr lang="en-US" sz="1100" dirty="0" smtClean="0"/>
              <a:t>.</a:t>
            </a:r>
          </a:p>
          <a:p>
            <a:pPr marL="215021" indent="-215021" defTabSz="860085">
              <a:buFont typeface="Wingdings" pitchFamily="2" charset="2"/>
              <a:buChar char="§"/>
              <a:defRPr/>
            </a:pPr>
            <a:endParaRPr lang="en-US" sz="1100" dirty="0"/>
          </a:p>
          <a:p>
            <a:pPr marL="215021" indent="-215021" defTabSz="860085">
              <a:buFont typeface="Wingdings" pitchFamily="2" charset="2"/>
              <a:buChar char="§"/>
              <a:defRPr/>
            </a:pPr>
            <a:r>
              <a:rPr lang="en-US" sz="1100" dirty="0"/>
              <a:t>Since the technical team is spread across multiple locations, many a times states personnel face challenges in meeting the appropriate person for resolution of their concerns in time. To address this, a</a:t>
            </a:r>
            <a:r>
              <a:rPr lang="en-GB" sz="1100" dirty="0">
                <a:solidFill>
                  <a:schemeClr val="bg1"/>
                </a:solidFill>
              </a:rPr>
              <a:t> </a:t>
            </a:r>
            <a:r>
              <a:rPr lang="en-US" sz="1100" dirty="0">
                <a:solidFill>
                  <a:schemeClr val="bg1"/>
                </a:solidFill>
              </a:rPr>
              <a:t>centralized development support centre where technical team will be housed under one roof is being </a:t>
            </a:r>
            <a:r>
              <a:rPr lang="en-US" sz="1100" dirty="0" smtClean="0">
                <a:solidFill>
                  <a:schemeClr val="bg1"/>
                </a:solidFill>
              </a:rPr>
              <a:t>implemented.</a:t>
            </a:r>
            <a:r>
              <a:rPr lang="en-US" sz="1100" baseline="0" dirty="0" smtClean="0">
                <a:solidFill>
                  <a:schemeClr val="bg1"/>
                </a:solidFill>
              </a:rPr>
              <a:t> </a:t>
            </a:r>
            <a:endParaRPr lang="en-US" sz="1100" dirty="0" smtClean="0">
              <a:solidFill>
                <a:schemeClr val="bg1"/>
              </a:solidFill>
            </a:endParaRPr>
          </a:p>
          <a:p>
            <a:pPr marL="215021" indent="-215021" defTabSz="860085">
              <a:buFont typeface="Wingdings" pitchFamily="2" charset="2"/>
              <a:buChar char="§"/>
              <a:defRPr/>
            </a:pPr>
            <a:endParaRPr lang="en-US" sz="1100" dirty="0">
              <a:solidFill>
                <a:schemeClr val="bg1"/>
              </a:solidFill>
            </a:endParaRPr>
          </a:p>
          <a:p>
            <a:pPr marL="215021" indent="-215021" defTabSz="860085">
              <a:buFont typeface="Wingdings" pitchFamily="2" charset="2"/>
              <a:buChar char="§"/>
              <a:defRPr/>
            </a:pPr>
            <a:r>
              <a:rPr lang="en-US" sz="1100" dirty="0">
                <a:solidFill>
                  <a:schemeClr val="bg1"/>
                </a:solidFill>
              </a:rPr>
              <a:t>There are some instances when additional load is put on system (spikes) due to which server performance decrease and system processing becomes slow. To take care of this, additional servers are being procured so that there is no disruption of processing at any time for all programs.</a:t>
            </a:r>
            <a:endParaRPr lang="en-GB" sz="1100" dirty="0">
              <a:solidFill>
                <a:schemeClr val="bg1"/>
              </a:solidFill>
            </a:endParaRPr>
          </a:p>
          <a:p>
            <a:pPr marL="215021" indent="-215021" defTabSz="860085">
              <a:buFont typeface="Wingdings" pitchFamily="2" charset="2"/>
              <a:buChar char="§"/>
              <a:defRPr/>
            </a:pPr>
            <a:endParaRPr lang="en-US" sz="1100" dirty="0"/>
          </a:p>
          <a:p>
            <a:pPr marL="215021" indent="-215021" defTabSz="860085">
              <a:buFont typeface="Wingdings" pitchFamily="2" charset="2"/>
              <a:buChar char="§"/>
              <a:defRPr/>
            </a:pPr>
            <a:endParaRPr lang="en-US" sz="1100" dirty="0"/>
          </a:p>
          <a:p>
            <a:pPr marL="215021" indent="-215021">
              <a:buFont typeface="Wingdings" pitchFamily="2" charset="2"/>
              <a:buChar char="§"/>
            </a:pPr>
            <a:endParaRPr lang="en-US" dirty="0"/>
          </a:p>
        </p:txBody>
      </p:sp>
      <p:sp>
        <p:nvSpPr>
          <p:cNvPr id="4" name="Slide Number Placeholder 3"/>
          <p:cNvSpPr>
            <a:spLocks noGrp="1"/>
          </p:cNvSpPr>
          <p:nvPr>
            <p:ph type="sldNum" sz="quarter" idx="10"/>
          </p:nvPr>
        </p:nvSpPr>
        <p:spPr/>
        <p:txBody>
          <a:bodyPr/>
          <a:lstStyle/>
          <a:p>
            <a:fld id="{F07B8F03-BC93-4120-96CA-A36DF640BE24}" type="slidenum">
              <a:rPr lang="en-US" smtClean="0"/>
              <a:pPr/>
              <a:t>6</a:t>
            </a:fld>
            <a:endParaRPr lang="en-US" dirty="0"/>
          </a:p>
        </p:txBody>
      </p:sp>
    </p:spTree>
    <p:extLst>
      <p:ext uri="{BB962C8B-B14F-4D97-AF65-F5344CB8AC3E}">
        <p14:creationId xmlns="" xmlns:p14="http://schemas.microsoft.com/office/powerpoint/2010/main" val="261453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Some </a:t>
            </a:r>
            <a:r>
              <a:rPr lang="en-US" baseline="0" dirty="0"/>
              <a:t>of the proposed future roadmap steps include:</a:t>
            </a:r>
          </a:p>
          <a:p>
            <a:pPr marL="215021" indent="-215021">
              <a:buFont typeface="Wingdings" pitchFamily="2" charset="2"/>
              <a:buChar char="§"/>
            </a:pPr>
            <a:r>
              <a:rPr lang="en-US" dirty="0"/>
              <a:t>Development of mobile centric processing Apps under</a:t>
            </a:r>
            <a:r>
              <a:rPr lang="en-US" baseline="0" dirty="0"/>
              <a:t> various programs to enable data entry by field staff </a:t>
            </a:r>
            <a:r>
              <a:rPr lang="en-US" baseline="0" dirty="0" smtClean="0"/>
              <a:t>to reduce Turn </a:t>
            </a:r>
            <a:r>
              <a:rPr lang="en-US" baseline="0" dirty="0"/>
              <a:t>around time (TAT</a:t>
            </a:r>
            <a:r>
              <a:rPr lang="en-US" baseline="0" dirty="0" smtClean="0"/>
              <a:t>) and improve execution </a:t>
            </a:r>
            <a:r>
              <a:rPr lang="en-US" baseline="0" dirty="0"/>
              <a:t>of </a:t>
            </a:r>
            <a:r>
              <a:rPr lang="en-US" baseline="0" dirty="0" smtClean="0"/>
              <a:t>programmes at </a:t>
            </a:r>
            <a:r>
              <a:rPr lang="en-US" baseline="0" dirty="0"/>
              <a:t>field level.</a:t>
            </a:r>
          </a:p>
          <a:p>
            <a:pPr marL="215021" indent="-215021"/>
            <a:endParaRPr lang="en-US" baseline="0" dirty="0"/>
          </a:p>
          <a:p>
            <a:pPr marL="215021" indent="-215021" defTabSz="860085">
              <a:buFont typeface="Wingdings" pitchFamily="2" charset="2"/>
              <a:buChar char="§"/>
              <a:defRPr/>
            </a:pPr>
            <a:r>
              <a:rPr lang="en-US" sz="1100" dirty="0" smtClean="0"/>
              <a:t>Gram </a:t>
            </a:r>
            <a:r>
              <a:rPr lang="en-US" sz="1100" dirty="0"/>
              <a:t>Samvaad 2.0 </a:t>
            </a:r>
            <a:r>
              <a:rPr lang="en-US" sz="900" dirty="0"/>
              <a:t>for  bridging the communication and issue resolution gap between </a:t>
            </a:r>
            <a:r>
              <a:rPr lang="en-US" sz="900" dirty="0" smtClean="0"/>
              <a:t>citizens </a:t>
            </a:r>
            <a:r>
              <a:rPr lang="en-US" sz="900" dirty="0"/>
              <a:t>and </a:t>
            </a:r>
            <a:r>
              <a:rPr lang="en-US" sz="900" dirty="0" smtClean="0"/>
              <a:t>department </a:t>
            </a:r>
            <a:endParaRPr lang="en-US" sz="900" dirty="0"/>
          </a:p>
          <a:p>
            <a:pPr marL="215021" indent="-215021" defTabSz="860085">
              <a:buFont typeface="Wingdings" pitchFamily="2" charset="2"/>
              <a:buChar char="§"/>
              <a:defRPr/>
            </a:pPr>
            <a:endParaRPr lang="en-US" sz="900" dirty="0"/>
          </a:p>
          <a:p>
            <a:pPr marL="215021" indent="-215021" defTabSz="860085">
              <a:buFont typeface="Wingdings" pitchFamily="2" charset="2"/>
              <a:buChar char="§"/>
              <a:defRPr/>
            </a:pPr>
            <a:r>
              <a:rPr lang="en-US" sz="900" dirty="0"/>
              <a:t>Interoperability of data across programs </a:t>
            </a:r>
            <a:r>
              <a:rPr lang="en-US" sz="900" dirty="0" smtClean="0"/>
              <a:t> using convergence </a:t>
            </a:r>
            <a:r>
              <a:rPr lang="en-US" sz="900" dirty="0"/>
              <a:t>and LGD mapping across </a:t>
            </a:r>
            <a:r>
              <a:rPr lang="en-US" sz="900" dirty="0" err="1" smtClean="0"/>
              <a:t>varous</a:t>
            </a:r>
            <a:r>
              <a:rPr lang="en-US" sz="900" dirty="0" smtClean="0"/>
              <a:t> administrative units in states</a:t>
            </a:r>
            <a:endParaRPr lang="en-US" sz="900" dirty="0"/>
          </a:p>
          <a:p>
            <a:pPr marL="215021" indent="-215021" defTabSz="860085">
              <a:buFont typeface="Wingdings" pitchFamily="2" charset="2"/>
              <a:buChar char="§"/>
              <a:defRPr/>
            </a:pPr>
            <a:endParaRPr lang="en-US" sz="900" dirty="0"/>
          </a:p>
          <a:p>
            <a:pPr marL="215021" indent="-215021" defTabSz="860085">
              <a:buFont typeface="Wingdings" pitchFamily="2" charset="2"/>
              <a:buChar char="§"/>
              <a:defRPr/>
            </a:pPr>
            <a:r>
              <a:rPr lang="en-US" sz="900" dirty="0"/>
              <a:t>Enterprise Architecture to ensure </a:t>
            </a:r>
            <a:r>
              <a:rPr lang="en-US" sz="900" dirty="0" smtClean="0"/>
              <a:t>efficiency of the vast IT system</a:t>
            </a:r>
            <a:r>
              <a:rPr lang="en-US" sz="900" baseline="0" dirty="0" smtClean="0"/>
              <a:t> and remove re</a:t>
            </a:r>
            <a:r>
              <a:rPr lang="en-US" sz="900" dirty="0" smtClean="0"/>
              <a:t>dundancies. </a:t>
            </a:r>
            <a:endParaRPr lang="en-US" sz="900" dirty="0"/>
          </a:p>
          <a:p>
            <a:pPr marL="215021" indent="-215021" defTabSz="860085">
              <a:buFont typeface="Wingdings" pitchFamily="2" charset="2"/>
              <a:buChar char="§"/>
              <a:defRPr/>
            </a:pPr>
            <a:endParaRPr lang="en-US" sz="900" dirty="0"/>
          </a:p>
          <a:p>
            <a:pPr marL="215021" indent="-215021" defTabSz="860085">
              <a:buFont typeface="Wingdings" pitchFamily="2" charset="2"/>
              <a:buChar char="§"/>
              <a:defRPr/>
            </a:pPr>
            <a:r>
              <a:rPr lang="en-US" baseline="0" dirty="0"/>
              <a:t>Vast amount of transactional data (over 60 TBs of data) is available as part of various programs, d</a:t>
            </a:r>
            <a:r>
              <a:rPr lang="en-US" sz="1100" dirty="0"/>
              <a:t>eveloping a long term partnership with IIT-KGP to set up a Center of Excellence for Big Data Analytics for Rural Development (COE-BARD)</a:t>
            </a:r>
            <a:r>
              <a:rPr lang="en-US" baseline="0" dirty="0"/>
              <a:t> to drive data driven insights </a:t>
            </a:r>
            <a:r>
              <a:rPr lang="en-US" baseline="0" dirty="0" smtClean="0"/>
              <a:t> for effective </a:t>
            </a:r>
            <a:r>
              <a:rPr lang="en-US" baseline="0" dirty="0"/>
              <a:t>governance of programs </a:t>
            </a:r>
            <a:endParaRPr lang="en-US" dirty="0"/>
          </a:p>
        </p:txBody>
      </p:sp>
      <p:sp>
        <p:nvSpPr>
          <p:cNvPr id="4" name="Slide Number Placeholder 3"/>
          <p:cNvSpPr>
            <a:spLocks noGrp="1"/>
          </p:cNvSpPr>
          <p:nvPr>
            <p:ph type="sldNum" sz="quarter" idx="10"/>
          </p:nvPr>
        </p:nvSpPr>
        <p:spPr/>
        <p:txBody>
          <a:bodyPr/>
          <a:lstStyle/>
          <a:p>
            <a:fld id="{F07B8F03-BC93-4120-96CA-A36DF640BE24}" type="slidenum">
              <a:rPr lang="en-US" smtClean="0"/>
              <a:pPr/>
              <a:t>7</a:t>
            </a:fld>
            <a:endParaRPr lang="en-US" dirty="0"/>
          </a:p>
        </p:txBody>
      </p:sp>
    </p:spTree>
    <p:extLst>
      <p:ext uri="{BB962C8B-B14F-4D97-AF65-F5344CB8AC3E}">
        <p14:creationId xmlns="" xmlns:p14="http://schemas.microsoft.com/office/powerpoint/2010/main" val="2917494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grpSp>
        <p:nvGrpSpPr>
          <p:cNvPr id="19" name="Group 18"/>
          <p:cNvGrpSpPr/>
          <p:nvPr userDrawn="1"/>
        </p:nvGrpSpPr>
        <p:grpSpPr bwMode="gray">
          <a:xfrm>
            <a:off x="2337410" y="1"/>
            <a:ext cx="9857766" cy="6176009"/>
            <a:chOff x="19140488" y="13674"/>
            <a:chExt cx="7443798" cy="6145827"/>
          </a:xfrm>
        </p:grpSpPr>
        <p:sp>
          <p:nvSpPr>
            <p:cNvPr id="23"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4"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8"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3"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4"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5"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6"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7"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8"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5" name="Title 1"/>
          <p:cNvSpPr>
            <a:spLocks noGrp="1"/>
          </p:cNvSpPr>
          <p:nvPr>
            <p:ph type="ctrTitle" hasCustomPrompt="1"/>
          </p:nvPr>
        </p:nvSpPr>
        <p:spPr bwMode="white">
          <a:xfrm>
            <a:off x="2527959" y="838200"/>
            <a:ext cx="7126555" cy="914400"/>
          </a:xfrm>
        </p:spPr>
        <p:txBody>
          <a:bodyPr anchor="t" anchorCtr="0">
            <a:noAutofit/>
          </a:bodyPr>
          <a:lstStyle>
            <a:lvl1pPr>
              <a:lnSpc>
                <a:spcPct val="90000"/>
              </a:lnSpc>
              <a:defRPr sz="3200" b="1" i="1" baseline="0">
                <a:solidFill>
                  <a:schemeClr val="bg1"/>
                </a:solidFill>
              </a:defRPr>
            </a:lvl1pPr>
          </a:lstStyle>
          <a:p>
            <a:r>
              <a:rPr lang="en-US" noProof="0" dirty="0"/>
              <a:t>Click to add the presentation’s main title</a:t>
            </a:r>
          </a:p>
        </p:txBody>
      </p:sp>
      <p:sp>
        <p:nvSpPr>
          <p:cNvPr id="18" name="Subtitle 2"/>
          <p:cNvSpPr>
            <a:spLocks noGrp="1"/>
          </p:cNvSpPr>
          <p:nvPr>
            <p:ph type="subTitle" idx="1" hasCustomPrompt="1"/>
          </p:nvPr>
        </p:nvSpPr>
        <p:spPr bwMode="white">
          <a:xfrm>
            <a:off x="2527959" y="1828799"/>
            <a:ext cx="7126555" cy="914401"/>
          </a:xfrm>
        </p:spPr>
        <p:txBody>
          <a:bodyPr>
            <a:noAutofit/>
          </a:bodyPr>
          <a:lstStyle>
            <a:lvl1pPr marL="0" indent="0" algn="l">
              <a:lnSpc>
                <a:spcPct val="90000"/>
              </a:lnSpc>
              <a:spcAft>
                <a:spcPts val="0"/>
              </a:spcAft>
              <a:buNone/>
              <a:defRPr sz="3200" baseline="0">
                <a:solidFill>
                  <a:schemeClr val="bg1"/>
                </a:solidFill>
                <a:latin typeface="Arial" panose="020B0604020202020204" pitchFamily="34" charset="0"/>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dirty="0"/>
              <a:t>Subtitle and date (move higher if title is only one line)</a:t>
            </a:r>
          </a:p>
        </p:txBody>
      </p:sp>
      <p:sp>
        <p:nvSpPr>
          <p:cNvPr id="21" name="Text Placeholder 31"/>
          <p:cNvSpPr>
            <a:spLocks noGrp="1"/>
          </p:cNvSpPr>
          <p:nvPr>
            <p:ph type="body" sz="quarter" idx="10" hasCustomPrompt="1"/>
          </p:nvPr>
        </p:nvSpPr>
        <p:spPr bwMode="white">
          <a:xfrm>
            <a:off x="2527958" y="374904"/>
            <a:ext cx="5475634"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US" noProof="0" dirty="0"/>
              <a:t>www.pwc.com</a:t>
            </a:r>
          </a:p>
        </p:txBody>
      </p:sp>
      <p:grpSp>
        <p:nvGrpSpPr>
          <p:cNvPr id="22" name="Group 32"/>
          <p:cNvGrpSpPr/>
          <p:nvPr userDrawn="1"/>
        </p:nvGrpSpPr>
        <p:grpSpPr>
          <a:xfrm>
            <a:off x="1550415" y="6172200"/>
            <a:ext cx="914400" cy="533479"/>
            <a:chOff x="518032" y="978681"/>
            <a:chExt cx="4572000" cy="2667393"/>
          </a:xfrm>
        </p:grpSpPr>
        <p:sp>
          <p:nvSpPr>
            <p:cNvPr id="25"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a:p>
          </p:txBody>
        </p:sp>
        <p:sp>
          <p:nvSpPr>
            <p:cNvPr id="26"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One">
    <p:spTree>
      <p:nvGrpSpPr>
        <p:cNvPr id="1" name=""/>
        <p:cNvGrpSpPr/>
        <p:nvPr/>
      </p:nvGrpSpPr>
      <p:grpSpPr>
        <a:xfrm>
          <a:off x="0" y="0"/>
          <a:ext cx="0" cy="0"/>
          <a:chOff x="0" y="0"/>
          <a:chExt cx="0" cy="0"/>
        </a:xfrm>
      </p:grpSpPr>
      <p:sp>
        <p:nvSpPr>
          <p:cNvPr id="2" name="Title 1"/>
          <p:cNvSpPr>
            <a:spLocks noGrp="1"/>
          </p:cNvSpPr>
          <p:nvPr>
            <p:ph type="title"/>
          </p:nvPr>
        </p:nvSpPr>
        <p:spPr>
          <a:xfrm>
            <a:off x="711385" y="685800"/>
            <a:ext cx="10772405" cy="914400"/>
          </a:xfrm>
        </p:spPr>
        <p:txBody>
          <a:bodyPr/>
          <a:lstStyle>
            <a:lvl1pPr>
              <a:defRPr/>
            </a:lvl1pPr>
          </a:lstStyle>
          <a:p>
            <a:r>
              <a:rPr lang="en-US" noProof="0" dirty="0"/>
              <a:t>Click to edit Master title style</a:t>
            </a:r>
          </a:p>
        </p:txBody>
      </p:sp>
      <p:sp>
        <p:nvSpPr>
          <p:cNvPr id="31" name="Content Placeholder 26"/>
          <p:cNvSpPr>
            <a:spLocks noGrp="1"/>
          </p:cNvSpPr>
          <p:nvPr>
            <p:ph sz="quarter" idx="15"/>
          </p:nvPr>
        </p:nvSpPr>
        <p:spPr>
          <a:xfrm>
            <a:off x="711385" y="1752600"/>
            <a:ext cx="10772405" cy="4419600"/>
          </a:xfrm>
        </p:spPr>
        <p:txBody>
          <a:bodyPr/>
          <a:lstStyle>
            <a:lvl1pPr>
              <a:defRPr baseline="0"/>
            </a:lvl1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cxnSp>
        <p:nvCxnSpPr>
          <p:cNvPr id="15" name="Shape 14"/>
          <p:cNvCxnSpPr/>
          <p:nvPr/>
        </p:nvCxnSpPr>
        <p:spPr>
          <a:xfrm rot="5400000" flipH="1" flipV="1">
            <a:off x="5919763" y="-4802029"/>
            <a:ext cx="152399" cy="10975658"/>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lide Number Placeholder 5"/>
          <p:cNvSpPr>
            <a:spLocks noGrp="1"/>
          </p:cNvSpPr>
          <p:nvPr>
            <p:ph type="sldNum" sz="quarter" idx="4"/>
          </p:nvPr>
        </p:nvSpPr>
        <p:spPr>
          <a:xfrm>
            <a:off x="9451261" y="6477000"/>
            <a:ext cx="203659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EBD5762-3BDC-484D-9503-7EA6D5A9A8CE}" type="slidenum">
              <a:rPr lang="en-US" smtClean="0"/>
              <a:pPr/>
              <a:t>‹#›</a:t>
            </a:fld>
            <a:endParaRPr lang="en-US" dirty="0"/>
          </a:p>
        </p:txBody>
      </p:sp>
      <p:sp>
        <p:nvSpPr>
          <p:cNvPr id="16" name="Date Placeholder 3"/>
          <p:cNvSpPr>
            <a:spLocks noGrp="1"/>
          </p:cNvSpPr>
          <p:nvPr>
            <p:ph type="dt" sz="half" idx="2"/>
          </p:nvPr>
        </p:nvSpPr>
        <p:spPr>
          <a:xfrm>
            <a:off x="9451261" y="6324600"/>
            <a:ext cx="2032529"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r>
              <a:rPr lang="en-US" dirty="0"/>
              <a:t>21 August 2017</a:t>
            </a:r>
          </a:p>
        </p:txBody>
      </p:sp>
      <p:sp>
        <p:nvSpPr>
          <p:cNvPr id="17" name="Footer Placeholder 4"/>
          <p:cNvSpPr>
            <a:spLocks noGrp="1"/>
          </p:cNvSpPr>
          <p:nvPr>
            <p:ph type="ftr" sz="quarter" idx="3"/>
          </p:nvPr>
        </p:nvSpPr>
        <p:spPr>
          <a:xfrm>
            <a:off x="707320" y="6324600"/>
            <a:ext cx="7016291"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dirty="0"/>
              <a:t>Technical Presentation - Preparation of DPR for Fully Integrated Single Window Online System for International Trade</a:t>
            </a:r>
          </a:p>
        </p:txBody>
      </p:sp>
    </p:spTree>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Two">
    <p:spTree>
      <p:nvGrpSpPr>
        <p:cNvPr id="1" name=""/>
        <p:cNvGrpSpPr/>
        <p:nvPr/>
      </p:nvGrpSpPr>
      <p:grpSpPr>
        <a:xfrm>
          <a:off x="0" y="0"/>
          <a:ext cx="0" cy="0"/>
          <a:chOff x="0" y="0"/>
          <a:chExt cx="0" cy="0"/>
        </a:xfrm>
      </p:grpSpPr>
      <p:sp>
        <p:nvSpPr>
          <p:cNvPr id="2" name="Title 1"/>
          <p:cNvSpPr>
            <a:spLocks noGrp="1"/>
          </p:cNvSpPr>
          <p:nvPr>
            <p:ph type="title"/>
          </p:nvPr>
        </p:nvSpPr>
        <p:spPr>
          <a:xfrm>
            <a:off x="711385" y="685800"/>
            <a:ext cx="10772405" cy="914400"/>
          </a:xfrm>
        </p:spPr>
        <p:txBody>
          <a:bodyPr/>
          <a:lstStyle/>
          <a:p>
            <a:r>
              <a:rPr lang="en-US" noProof="0" dirty="0"/>
              <a:t>Click to edit Master title style</a:t>
            </a:r>
          </a:p>
        </p:txBody>
      </p:sp>
      <p:sp>
        <p:nvSpPr>
          <p:cNvPr id="28" name="Content Placeholder 26"/>
          <p:cNvSpPr>
            <a:spLocks noGrp="1"/>
          </p:cNvSpPr>
          <p:nvPr>
            <p:ph sz="quarter" idx="14"/>
          </p:nvPr>
        </p:nvSpPr>
        <p:spPr>
          <a:xfrm>
            <a:off x="711385" y="1752602"/>
            <a:ext cx="5284576" cy="4419599"/>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1" name="Content Placeholder 26"/>
          <p:cNvSpPr>
            <a:spLocks noGrp="1"/>
          </p:cNvSpPr>
          <p:nvPr>
            <p:ph sz="quarter" idx="15"/>
          </p:nvPr>
        </p:nvSpPr>
        <p:spPr>
          <a:xfrm>
            <a:off x="6199216" y="1752600"/>
            <a:ext cx="5284574" cy="441960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cxnSp>
        <p:nvCxnSpPr>
          <p:cNvPr id="62" name="Shape 61"/>
          <p:cNvCxnSpPr/>
          <p:nvPr/>
        </p:nvCxnSpPr>
        <p:spPr>
          <a:xfrm rot="5400000" flipH="1" flipV="1">
            <a:off x="5919763" y="-4802029"/>
            <a:ext cx="152399" cy="10975658"/>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Three">
    <p:spTree>
      <p:nvGrpSpPr>
        <p:cNvPr id="1" name=""/>
        <p:cNvGrpSpPr/>
        <p:nvPr/>
      </p:nvGrpSpPr>
      <p:grpSpPr>
        <a:xfrm>
          <a:off x="0" y="0"/>
          <a:ext cx="0" cy="0"/>
          <a:chOff x="0" y="0"/>
          <a:chExt cx="0" cy="0"/>
        </a:xfrm>
      </p:grpSpPr>
      <p:sp>
        <p:nvSpPr>
          <p:cNvPr id="2" name="Title 1"/>
          <p:cNvSpPr>
            <a:spLocks noGrp="1"/>
          </p:cNvSpPr>
          <p:nvPr>
            <p:ph type="title"/>
          </p:nvPr>
        </p:nvSpPr>
        <p:spPr>
          <a:xfrm>
            <a:off x="711385" y="685801"/>
            <a:ext cx="10772405" cy="914400"/>
          </a:xfrm>
        </p:spPr>
        <p:txBody>
          <a:bodyPr/>
          <a:lstStyle/>
          <a:p>
            <a:r>
              <a:rPr lang="en-US" noProof="0" dirty="0"/>
              <a:t>Click to edit Master title style</a:t>
            </a:r>
          </a:p>
        </p:txBody>
      </p:sp>
      <p:sp>
        <p:nvSpPr>
          <p:cNvPr id="27" name="Content Placeholder 26"/>
          <p:cNvSpPr>
            <a:spLocks noGrp="1"/>
          </p:cNvSpPr>
          <p:nvPr>
            <p:ph sz="quarter" idx="13"/>
          </p:nvPr>
        </p:nvSpPr>
        <p:spPr>
          <a:xfrm>
            <a:off x="711385" y="1752602"/>
            <a:ext cx="3455300" cy="4419599"/>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8" name="Content Placeholder 26"/>
          <p:cNvSpPr>
            <a:spLocks noGrp="1"/>
          </p:cNvSpPr>
          <p:nvPr>
            <p:ph sz="quarter" idx="14"/>
          </p:nvPr>
        </p:nvSpPr>
        <p:spPr>
          <a:xfrm>
            <a:off x="4369940" y="1752602"/>
            <a:ext cx="3455298" cy="4419599"/>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1" name="Content Placeholder 26"/>
          <p:cNvSpPr>
            <a:spLocks noGrp="1"/>
          </p:cNvSpPr>
          <p:nvPr>
            <p:ph sz="quarter" idx="15"/>
          </p:nvPr>
        </p:nvSpPr>
        <p:spPr>
          <a:xfrm>
            <a:off x="8028490" y="1752602"/>
            <a:ext cx="3455300" cy="4419599"/>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cxnSp>
        <p:nvCxnSpPr>
          <p:cNvPr id="19" name="Shape 18"/>
          <p:cNvCxnSpPr/>
          <p:nvPr/>
        </p:nvCxnSpPr>
        <p:spPr>
          <a:xfrm rot="5400000" flipH="1" flipV="1">
            <a:off x="5919763" y="-4802029"/>
            <a:ext cx="152399" cy="10975658"/>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PwCFirm"/>
          <p:cNvSpPr txBox="1"/>
          <p:nvPr userDrawn="1"/>
        </p:nvSpPr>
        <p:spPr>
          <a:xfrm>
            <a:off x="711385" y="6477001"/>
            <a:ext cx="3455300" cy="152401"/>
          </a:xfrm>
          <a:prstGeom prst="rect">
            <a:avLst/>
          </a:prstGeom>
          <a:noFill/>
        </p:spPr>
        <p:txBody>
          <a:bodyPr vert="horz" wrap="square" lIns="0" tIns="0" rIns="0" bIns="0" rtlCol="0" anchor="t" anchorCtr="0">
            <a:noAutofit/>
          </a:bodyPr>
          <a:lstStyle/>
          <a:p>
            <a:r>
              <a:rPr lang="en-US" sz="1000" noProof="0" dirty="0">
                <a:latin typeface="Arial" pitchFamily="34" charset="0"/>
                <a:cs typeface="Arial" pitchFamily="34" charset="0"/>
              </a:rPr>
              <a:t>PwC</a:t>
            </a:r>
          </a:p>
        </p:txBody>
      </p:sp>
      <p:sp>
        <p:nvSpPr>
          <p:cNvPr id="15" name="Slide Number Placeholder 5"/>
          <p:cNvSpPr>
            <a:spLocks noGrp="1"/>
          </p:cNvSpPr>
          <p:nvPr>
            <p:ph type="sldNum" sz="quarter" idx="4"/>
          </p:nvPr>
        </p:nvSpPr>
        <p:spPr>
          <a:xfrm>
            <a:off x="9451261" y="6477000"/>
            <a:ext cx="203659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EBD5762-3BDC-484D-9503-7EA6D5A9A8CE}" type="slidenum">
              <a:rPr lang="en-US" smtClean="0"/>
              <a:pPr/>
              <a:t>‹#›</a:t>
            </a:fld>
            <a:endParaRPr lang="en-US" dirty="0"/>
          </a:p>
        </p:txBody>
      </p:sp>
      <p:sp>
        <p:nvSpPr>
          <p:cNvPr id="16" name="Date Placeholder 3"/>
          <p:cNvSpPr>
            <a:spLocks noGrp="1"/>
          </p:cNvSpPr>
          <p:nvPr>
            <p:ph type="dt" sz="half" idx="2"/>
          </p:nvPr>
        </p:nvSpPr>
        <p:spPr>
          <a:xfrm>
            <a:off x="9451261" y="6324600"/>
            <a:ext cx="2032529"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r>
              <a:rPr lang="en-US" dirty="0"/>
              <a:t>21 August 2017</a:t>
            </a:r>
          </a:p>
        </p:txBody>
      </p:sp>
      <p:sp>
        <p:nvSpPr>
          <p:cNvPr id="17" name="Footer Placeholder 4"/>
          <p:cNvSpPr>
            <a:spLocks noGrp="1"/>
          </p:cNvSpPr>
          <p:nvPr>
            <p:ph type="ftr" sz="quarter" idx="3"/>
          </p:nvPr>
        </p:nvSpPr>
        <p:spPr>
          <a:xfrm>
            <a:off x="707320" y="6324600"/>
            <a:ext cx="7016291"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dirty="0"/>
              <a:t>Technical Presentation - Preparation of DPR for Fully Integrated Single Window Online System for International Trade</a:t>
            </a:r>
          </a:p>
        </p:txBody>
      </p:sp>
    </p:spTree>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711385" y="685802"/>
            <a:ext cx="10772405" cy="1066799"/>
          </a:xfrm>
        </p:spPr>
        <p:txBody>
          <a:bodyPr anchor="t" anchorCtr="0">
            <a:noAutofit/>
          </a:bodyPr>
          <a:lstStyle>
            <a:lvl1pPr>
              <a:lnSpc>
                <a:spcPct val="90000"/>
              </a:lnSpc>
              <a:defRPr sz="3200">
                <a:solidFill>
                  <a:schemeClr val="tx1"/>
                </a:solidFill>
              </a:defRPr>
            </a:lvl1pPr>
          </a:lstStyle>
          <a:p>
            <a:r>
              <a:rPr lang="en-US" noProof="0" dirty="0"/>
              <a:t>Click to edit Master title style</a:t>
            </a:r>
          </a:p>
        </p:txBody>
      </p:sp>
      <p:sp>
        <p:nvSpPr>
          <p:cNvPr id="58" name="Subtitle 2"/>
          <p:cNvSpPr>
            <a:spLocks noGrp="1"/>
          </p:cNvSpPr>
          <p:nvPr>
            <p:ph type="subTitle" idx="1"/>
          </p:nvPr>
        </p:nvSpPr>
        <p:spPr bwMode="black">
          <a:xfrm>
            <a:off x="711385" y="1905001"/>
            <a:ext cx="10772405" cy="1371599"/>
          </a:xfrm>
        </p:spPr>
        <p:txBody>
          <a:bodyPr>
            <a:noAutofit/>
          </a:bodyPr>
          <a:lstStyle>
            <a:lvl1pPr marL="0" indent="0" algn="l">
              <a:lnSpc>
                <a:spcPct val="90000"/>
              </a:lnSpc>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Click to edit Master subtitle style</a:t>
            </a:r>
          </a:p>
        </p:txBody>
      </p:sp>
      <p:cxnSp>
        <p:nvCxnSpPr>
          <p:cNvPr id="12" name="Shape 11"/>
          <p:cNvCxnSpPr/>
          <p:nvPr/>
        </p:nvCxnSpPr>
        <p:spPr>
          <a:xfrm rot="5400000" flipH="1" flipV="1">
            <a:off x="5919763" y="-4802029"/>
            <a:ext cx="152399" cy="10975658"/>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PwCFirm"/>
          <p:cNvSpPr txBox="1"/>
          <p:nvPr userDrawn="1"/>
        </p:nvSpPr>
        <p:spPr>
          <a:xfrm>
            <a:off x="711385" y="6477001"/>
            <a:ext cx="3455300" cy="152401"/>
          </a:xfrm>
          <a:prstGeom prst="rect">
            <a:avLst/>
          </a:prstGeom>
          <a:noFill/>
        </p:spPr>
        <p:txBody>
          <a:bodyPr vert="horz" wrap="square" lIns="0" tIns="0" rIns="0" bIns="0" rtlCol="0" anchor="t" anchorCtr="0">
            <a:noAutofit/>
          </a:bodyPr>
          <a:lstStyle/>
          <a:p>
            <a:r>
              <a:rPr lang="en-US" sz="1000" noProof="0" dirty="0">
                <a:latin typeface="Arial" pitchFamily="34" charset="0"/>
                <a:cs typeface="Arial" pitchFamily="34" charset="0"/>
              </a:rPr>
              <a:t>PwC</a:t>
            </a:r>
          </a:p>
        </p:txBody>
      </p:sp>
      <p:sp>
        <p:nvSpPr>
          <p:cNvPr id="14" name="Slide Number Placeholder 5"/>
          <p:cNvSpPr>
            <a:spLocks noGrp="1"/>
          </p:cNvSpPr>
          <p:nvPr>
            <p:ph type="sldNum" sz="quarter" idx="4"/>
          </p:nvPr>
        </p:nvSpPr>
        <p:spPr>
          <a:xfrm>
            <a:off x="9451261" y="6477000"/>
            <a:ext cx="203659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EBD5762-3BDC-484D-9503-7EA6D5A9A8CE}" type="slidenum">
              <a:rPr lang="en-US" smtClean="0"/>
              <a:pPr/>
              <a:t>‹#›</a:t>
            </a:fld>
            <a:endParaRPr lang="en-US" dirty="0"/>
          </a:p>
        </p:txBody>
      </p:sp>
      <p:sp>
        <p:nvSpPr>
          <p:cNvPr id="15" name="Date Placeholder 3"/>
          <p:cNvSpPr>
            <a:spLocks noGrp="1"/>
          </p:cNvSpPr>
          <p:nvPr>
            <p:ph type="dt" sz="half" idx="2"/>
          </p:nvPr>
        </p:nvSpPr>
        <p:spPr>
          <a:xfrm>
            <a:off x="9451261" y="6324600"/>
            <a:ext cx="2032529"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r>
              <a:rPr lang="en-US" dirty="0"/>
              <a:t>21 August 2017</a:t>
            </a:r>
          </a:p>
        </p:txBody>
      </p:sp>
      <p:sp>
        <p:nvSpPr>
          <p:cNvPr id="16" name="Footer Placeholder 4"/>
          <p:cNvSpPr>
            <a:spLocks noGrp="1"/>
          </p:cNvSpPr>
          <p:nvPr>
            <p:ph type="ftr" sz="quarter" idx="3"/>
          </p:nvPr>
        </p:nvSpPr>
        <p:spPr>
          <a:xfrm>
            <a:off x="707320" y="6324600"/>
            <a:ext cx="7016291"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dirty="0"/>
              <a:t>Technical Presentation - Preparation of DPR for Fully Integrated Single Window Online System for International Trade</a:t>
            </a:r>
          </a:p>
        </p:txBody>
      </p:sp>
    </p:spTree>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osing Statement">
    <p:spTree>
      <p:nvGrpSpPr>
        <p:cNvPr id="1" name=""/>
        <p:cNvGrpSpPr/>
        <p:nvPr/>
      </p:nvGrpSpPr>
      <p:grpSpPr>
        <a:xfrm>
          <a:off x="0" y="0"/>
          <a:ext cx="0" cy="0"/>
          <a:chOff x="0" y="0"/>
          <a:chExt cx="0" cy="0"/>
        </a:xfrm>
      </p:grpSpPr>
      <p:sp>
        <p:nvSpPr>
          <p:cNvPr id="2" name="Title 1"/>
          <p:cNvSpPr>
            <a:spLocks noGrp="1"/>
          </p:cNvSpPr>
          <p:nvPr>
            <p:ph type="title"/>
          </p:nvPr>
        </p:nvSpPr>
        <p:spPr>
          <a:xfrm>
            <a:off x="711385" y="685800"/>
            <a:ext cx="10772405" cy="914400"/>
          </a:xfrm>
        </p:spPr>
        <p:txBody>
          <a:bodyPr/>
          <a:lstStyle>
            <a:lvl1pPr>
              <a:defRPr sz="3200">
                <a:solidFill>
                  <a:schemeClr val="tx1"/>
                </a:solidFill>
              </a:defRPr>
            </a:lvl1pPr>
          </a:lstStyle>
          <a:p>
            <a:r>
              <a:rPr lang="en-US" noProof="0" dirty="0"/>
              <a:t>Click to edit Master title style</a:t>
            </a:r>
          </a:p>
        </p:txBody>
      </p:sp>
      <p:sp>
        <p:nvSpPr>
          <p:cNvPr id="11" name="Text Placeholder 10"/>
          <p:cNvSpPr>
            <a:spLocks noGrp="1"/>
          </p:cNvSpPr>
          <p:nvPr>
            <p:ph type="body" sz="quarter" idx="10" hasCustomPrompt="1"/>
          </p:nvPr>
        </p:nvSpPr>
        <p:spPr>
          <a:xfrm>
            <a:off x="711385" y="5867400"/>
            <a:ext cx="6402467" cy="762000"/>
          </a:xfrm>
        </p:spPr>
        <p:txBody>
          <a:bodyPr anchor="b"/>
          <a:lstStyle>
            <a:lvl1pPr>
              <a:defRPr sz="900">
                <a:latin typeface="Arial" pitchFamily="34" charset="0"/>
                <a:cs typeface="Arial" pitchFamily="34" charset="0"/>
              </a:defRPr>
            </a:lvl1pPr>
          </a:lstStyle>
          <a:p>
            <a:pPr lvl="0"/>
            <a:r>
              <a:rPr lang="en-US" noProof="0" dirty="0"/>
              <a:t>Add legal and copyright disclaimers here.</a:t>
            </a:r>
          </a:p>
        </p:txBody>
      </p:sp>
      <p:cxnSp>
        <p:nvCxnSpPr>
          <p:cNvPr id="7" name="Shape 6"/>
          <p:cNvCxnSpPr/>
          <p:nvPr/>
        </p:nvCxnSpPr>
        <p:spPr>
          <a:xfrm rot="5400000" flipH="1" flipV="1">
            <a:off x="5919763" y="-4802029"/>
            <a:ext cx="152399" cy="10975658"/>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638" y="2130427"/>
            <a:ext cx="10365899"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8" name="Slide Number Placeholder 5"/>
          <p:cNvSpPr>
            <a:spLocks noGrp="1"/>
          </p:cNvSpPr>
          <p:nvPr>
            <p:ph type="sldNum" sz="quarter" idx="12"/>
          </p:nvPr>
        </p:nvSpPr>
        <p:spPr>
          <a:xfrm>
            <a:off x="8739875" y="6356352"/>
            <a:ext cx="2845541" cy="365125"/>
          </a:xfrm>
        </p:spPr>
        <p:txBody>
          <a:bodyPr/>
          <a:lstStyle/>
          <a:p>
            <a:r>
              <a:rPr lang="en-GB" b="1" dirty="0"/>
              <a:t>Slide No. </a:t>
            </a:r>
            <a:fld id="{BFB66C44-0AFF-497F-9A8D-4C0F859815EF}" type="slidenum">
              <a:rPr lang="en-GB" smtClean="0"/>
              <a:pPr/>
              <a:t>‹#›</a:t>
            </a:fld>
            <a:endParaRPr lang="en-GB" dirty="0"/>
          </a:p>
        </p:txBody>
      </p:sp>
      <p:sp>
        <p:nvSpPr>
          <p:cNvPr id="6" name="Footer Placeholder 4"/>
          <p:cNvSpPr>
            <a:spLocks noGrp="1"/>
          </p:cNvSpPr>
          <p:nvPr>
            <p:ph type="ftr" sz="quarter" idx="11"/>
          </p:nvPr>
        </p:nvSpPr>
        <p:spPr>
          <a:xfrm>
            <a:off x="609759" y="6356352"/>
            <a:ext cx="4878070" cy="365125"/>
          </a:xfrm>
        </p:spPr>
        <p:txBody>
          <a:bodyPr/>
          <a:lstStyle>
            <a:lvl1pPr algn="l">
              <a:defRPr b="1">
                <a:latin typeface="Arial" panose="020B0604020202020204" pitchFamily="34" charset="0"/>
              </a:defRPr>
            </a:lvl1pPr>
          </a:lstStyle>
          <a:p>
            <a:r>
              <a:rPr lang="en-GB" dirty="0"/>
              <a:t>Hackathon Grand Finale Event - </a:t>
            </a:r>
            <a:r>
              <a:rPr lang="en-GB" dirty="0" err="1"/>
              <a:t>DoRD</a:t>
            </a:r>
            <a:endParaRPr lang="en-GB" dirty="0"/>
          </a:p>
        </p:txBody>
      </p:sp>
    </p:spTree>
    <p:extLst>
      <p:ext uri="{BB962C8B-B14F-4D97-AF65-F5344CB8AC3E}">
        <p14:creationId xmlns="" xmlns:p14="http://schemas.microsoft.com/office/powerpoint/2010/main" val="1401033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8C4A1F-8397-43A7-B901-83610B9E45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73496DCB-A603-4569-9AA8-89647D08A6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B33B8E11-A901-4511-9A20-E61E6F0036CC}"/>
              </a:ext>
            </a:extLst>
          </p:cNvPr>
          <p:cNvSpPr>
            <a:spLocks noGrp="1"/>
          </p:cNvSpPr>
          <p:nvPr>
            <p:ph type="dt" sz="half" idx="10"/>
          </p:nvPr>
        </p:nvSpPr>
        <p:spPr/>
        <p:txBody>
          <a:bodyPr/>
          <a:lstStyle/>
          <a:p>
            <a:fld id="{1F83DD3C-DADB-40C9-8047-7223AB8FAFDC}" type="datetimeFigureOut">
              <a:rPr lang="en-IN" smtClean="0"/>
              <a:pPr/>
              <a:t>16-01-2019</a:t>
            </a:fld>
            <a:endParaRPr lang="en-IN"/>
          </a:p>
        </p:txBody>
      </p:sp>
      <p:sp>
        <p:nvSpPr>
          <p:cNvPr id="5" name="Footer Placeholder 4">
            <a:extLst>
              <a:ext uri="{FF2B5EF4-FFF2-40B4-BE49-F238E27FC236}">
                <a16:creationId xmlns="" xmlns:a16="http://schemas.microsoft.com/office/drawing/2014/main" id="{49AD6DB5-5C7A-4973-B616-A3C6E861EA3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9A49C596-F771-4FA9-A2E2-A876939B0292}"/>
              </a:ext>
            </a:extLst>
          </p:cNvPr>
          <p:cNvSpPr>
            <a:spLocks noGrp="1"/>
          </p:cNvSpPr>
          <p:nvPr>
            <p:ph type="sldNum" sz="quarter" idx="12"/>
          </p:nvPr>
        </p:nvSpPr>
        <p:spPr/>
        <p:txBody>
          <a:bodyPr/>
          <a:lstStyle/>
          <a:p>
            <a:fld id="{01705C9C-998B-42FB-B9E3-BA6247177BB5}" type="slidenum">
              <a:rPr lang="en-IN" smtClean="0"/>
              <a:pPr/>
              <a:t>‹#›</a:t>
            </a:fld>
            <a:endParaRPr lang="en-IN"/>
          </a:p>
        </p:txBody>
      </p:sp>
    </p:spTree>
    <p:extLst>
      <p:ext uri="{BB962C8B-B14F-4D97-AF65-F5344CB8AC3E}">
        <p14:creationId xmlns="" xmlns:p14="http://schemas.microsoft.com/office/powerpoint/2010/main" val="325207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397" y="1122363"/>
            <a:ext cx="9146381"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397" y="3602038"/>
            <a:ext cx="914638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45616D31-0B7E-492B-8ED4-C27A71F6B539}" type="slidenum">
              <a:rPr lang="es-ES" altLang="en-US"/>
              <a:pPr/>
              <a:t>‹#›</a:t>
            </a:fld>
            <a:endParaRPr lang="es-ES" altLang="en-US"/>
          </a:p>
        </p:txBody>
      </p:sp>
    </p:spTree>
    <p:extLst>
      <p:ext uri="{BB962C8B-B14F-4D97-AF65-F5344CB8AC3E}">
        <p14:creationId xmlns="" xmlns:p14="http://schemas.microsoft.com/office/powerpoint/2010/main" val="1881313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2B663577-3651-4367-92BB-26F5B93E25A6}" type="slidenum">
              <a:rPr lang="es-ES" altLang="en-US"/>
              <a:pPr/>
              <a:t>‹#›</a:t>
            </a:fld>
            <a:endParaRPr lang="es-ES" altLang="en-US"/>
          </a:p>
        </p:txBody>
      </p:sp>
    </p:spTree>
    <p:extLst>
      <p:ext uri="{BB962C8B-B14F-4D97-AF65-F5344CB8AC3E}">
        <p14:creationId xmlns="" xmlns:p14="http://schemas.microsoft.com/office/powerpoint/2010/main" val="30652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2068" y="1709739"/>
            <a:ext cx="10518338"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2068" y="4589464"/>
            <a:ext cx="1051833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3C01DD5-FF6F-4497-B192-72579A2E28DB}" type="slidenum">
              <a:rPr lang="es-ES" altLang="en-US"/>
              <a:pPr/>
              <a:t>‹#›</a:t>
            </a:fld>
            <a:endParaRPr lang="es-ES" altLang="en-US"/>
          </a:p>
        </p:txBody>
      </p:sp>
    </p:spTree>
    <p:extLst>
      <p:ext uri="{BB962C8B-B14F-4D97-AF65-F5344CB8AC3E}">
        <p14:creationId xmlns="" xmlns:p14="http://schemas.microsoft.com/office/powerpoint/2010/main" val="1839834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759" y="1600201"/>
            <a:ext cx="5386202"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9214" y="1600201"/>
            <a:ext cx="5386202"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9F426F0-6EAD-4CF1-9A1C-CF0B3D2FF180}" type="slidenum">
              <a:rPr lang="es-ES" altLang="en-US"/>
              <a:pPr/>
              <a:t>‹#›</a:t>
            </a:fld>
            <a:endParaRPr lang="es-ES" altLang="en-US"/>
          </a:p>
        </p:txBody>
      </p:sp>
    </p:spTree>
    <p:extLst>
      <p:ext uri="{BB962C8B-B14F-4D97-AF65-F5344CB8AC3E}">
        <p14:creationId xmlns="" xmlns:p14="http://schemas.microsoft.com/office/powerpoint/2010/main" val="853967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536" y="365126"/>
            <a:ext cx="10518338"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537" y="1681163"/>
            <a:ext cx="515965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537" y="2505075"/>
            <a:ext cx="5159659"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3807" y="1681163"/>
            <a:ext cx="51850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3807" y="2505075"/>
            <a:ext cx="51850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9A09C136-B840-4B1F-B0C3-77151D8CC62C}" type="slidenum">
              <a:rPr lang="es-ES" altLang="en-US"/>
              <a:pPr/>
              <a:t>‹#›</a:t>
            </a:fld>
            <a:endParaRPr lang="es-ES" altLang="en-US"/>
          </a:p>
        </p:txBody>
      </p:sp>
    </p:spTree>
    <p:extLst>
      <p:ext uri="{BB962C8B-B14F-4D97-AF65-F5344CB8AC3E}">
        <p14:creationId xmlns="" xmlns:p14="http://schemas.microsoft.com/office/powerpoint/2010/main" val="244180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BD17C941-ED1E-433F-BC78-8D097E6358BC}" type="slidenum">
              <a:rPr lang="es-ES" altLang="en-US"/>
              <a:pPr/>
              <a:t>‹#›</a:t>
            </a:fld>
            <a:endParaRPr lang="es-ES" altLang="en-US"/>
          </a:p>
        </p:txBody>
      </p:sp>
    </p:spTree>
    <p:extLst>
      <p:ext uri="{BB962C8B-B14F-4D97-AF65-F5344CB8AC3E}">
        <p14:creationId xmlns="" xmlns:p14="http://schemas.microsoft.com/office/powerpoint/2010/main" val="1401659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388CC6AC-8B77-43EA-8BCA-BC25086C9F1D}" type="slidenum">
              <a:rPr lang="es-ES" altLang="en-US"/>
              <a:pPr/>
              <a:t>‹#›</a:t>
            </a:fld>
            <a:endParaRPr lang="es-ES" altLang="en-US"/>
          </a:p>
        </p:txBody>
      </p:sp>
    </p:spTree>
    <p:extLst>
      <p:ext uri="{BB962C8B-B14F-4D97-AF65-F5344CB8AC3E}">
        <p14:creationId xmlns="" xmlns:p14="http://schemas.microsoft.com/office/powerpoint/2010/main" val="1433387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537" y="457200"/>
            <a:ext cx="3933791"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5067" y="987426"/>
            <a:ext cx="617380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537" y="2057400"/>
            <a:ext cx="393379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FCCB59FF-D2F8-42B2-914C-161FECC1CB24}" type="slidenum">
              <a:rPr lang="es-ES" altLang="en-US"/>
              <a:pPr/>
              <a:t>‹#›</a:t>
            </a:fld>
            <a:endParaRPr lang="es-ES" altLang="en-US"/>
          </a:p>
        </p:txBody>
      </p:sp>
    </p:spTree>
    <p:extLst>
      <p:ext uri="{BB962C8B-B14F-4D97-AF65-F5344CB8AC3E}">
        <p14:creationId xmlns="" xmlns:p14="http://schemas.microsoft.com/office/powerpoint/2010/main" val="1295563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537" y="457200"/>
            <a:ext cx="3933791"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5067" y="987426"/>
            <a:ext cx="617380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40537" y="2057400"/>
            <a:ext cx="393379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2E1899F0-308F-4904-9B76-AB45C52DB6F6}" type="slidenum">
              <a:rPr lang="es-ES" altLang="en-US"/>
              <a:pPr/>
              <a:t>‹#›</a:t>
            </a:fld>
            <a:endParaRPr lang="es-ES" altLang="en-US"/>
          </a:p>
        </p:txBody>
      </p:sp>
    </p:spTree>
    <p:extLst>
      <p:ext uri="{BB962C8B-B14F-4D97-AF65-F5344CB8AC3E}">
        <p14:creationId xmlns="" xmlns:p14="http://schemas.microsoft.com/office/powerpoint/2010/main" val="3170717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635E85F3-92F3-4979-88E9-3D4C93F26858}" type="slidenum">
              <a:rPr lang="es-ES" altLang="en-US"/>
              <a:pPr/>
              <a:t>‹#›</a:t>
            </a:fld>
            <a:endParaRPr lang="es-ES" altLang="en-US"/>
          </a:p>
        </p:txBody>
      </p:sp>
    </p:spTree>
    <p:extLst>
      <p:ext uri="{BB962C8B-B14F-4D97-AF65-F5344CB8AC3E}">
        <p14:creationId xmlns="" xmlns:p14="http://schemas.microsoft.com/office/powerpoint/2010/main" val="6397654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1502" y="274639"/>
            <a:ext cx="2743914"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759" y="274639"/>
            <a:ext cx="802849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E8D62552-E2B4-44D8-BB3E-5734885DB4E4}" type="slidenum">
              <a:rPr lang="es-ES" altLang="en-US"/>
              <a:pPr/>
              <a:t>‹#›</a:t>
            </a:fld>
            <a:endParaRPr lang="es-ES" altLang="en-US"/>
          </a:p>
        </p:txBody>
      </p:sp>
    </p:spTree>
    <p:extLst>
      <p:ext uri="{BB962C8B-B14F-4D97-AF65-F5344CB8AC3E}">
        <p14:creationId xmlns="" xmlns:p14="http://schemas.microsoft.com/office/powerpoint/2010/main" val="2818757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1.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1386" y="685800"/>
            <a:ext cx="10772406" cy="914400"/>
          </a:xfrm>
          <a:prstGeom prst="rect">
            <a:avLst/>
          </a:prstGeom>
        </p:spPr>
        <p:txBody>
          <a:bodyPr vert="horz" lIns="0" tIns="0" rIns="0" bIns="0" rtlCol="0" anchor="t" anchorCtr="0">
            <a:noAutofit/>
          </a:bodyPr>
          <a:lstStyle/>
          <a:p>
            <a:r>
              <a:rPr lang="en-US" noProof="0" dirty="0"/>
              <a:t>Click to edit</a:t>
            </a:r>
            <a:br>
              <a:rPr lang="en-US" noProof="0" dirty="0"/>
            </a:br>
            <a:r>
              <a:rPr lang="en-US" noProof="0" dirty="0"/>
              <a:t>Master title style</a:t>
            </a:r>
          </a:p>
        </p:txBody>
      </p:sp>
      <p:sp>
        <p:nvSpPr>
          <p:cNvPr id="3" name="Text Placeholder 2"/>
          <p:cNvSpPr>
            <a:spLocks noGrp="1"/>
          </p:cNvSpPr>
          <p:nvPr>
            <p:ph type="body" idx="1"/>
          </p:nvPr>
        </p:nvSpPr>
        <p:spPr>
          <a:xfrm>
            <a:off x="711387" y="1752600"/>
            <a:ext cx="10772403" cy="44196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Slide Number Placeholder 5"/>
          <p:cNvSpPr>
            <a:spLocks noGrp="1"/>
          </p:cNvSpPr>
          <p:nvPr>
            <p:ph type="sldNum" sz="quarter" idx="4"/>
          </p:nvPr>
        </p:nvSpPr>
        <p:spPr>
          <a:xfrm>
            <a:off x="9451261" y="6477000"/>
            <a:ext cx="203659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EBD5762-3BDC-484D-9503-7EA6D5A9A8CE}" type="slidenum">
              <a:rPr lang="en-US" smtClean="0"/>
              <a:pPr/>
              <a:t>‹#›</a:t>
            </a:fld>
            <a:endParaRPr lang="en-US" dirty="0"/>
          </a:p>
        </p:txBody>
      </p:sp>
      <p:sp>
        <p:nvSpPr>
          <p:cNvPr id="13" name="Date Placeholder 3"/>
          <p:cNvSpPr>
            <a:spLocks noGrp="1"/>
          </p:cNvSpPr>
          <p:nvPr>
            <p:ph type="dt" sz="half" idx="2"/>
          </p:nvPr>
        </p:nvSpPr>
        <p:spPr>
          <a:xfrm>
            <a:off x="9451261" y="6324600"/>
            <a:ext cx="2032529"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r>
              <a:rPr lang="en-US" dirty="0"/>
              <a:t>21 August 2017</a:t>
            </a:r>
          </a:p>
        </p:txBody>
      </p:sp>
      <p:sp>
        <p:nvSpPr>
          <p:cNvPr id="14" name="Footer Placeholder 4"/>
          <p:cNvSpPr>
            <a:spLocks noGrp="1"/>
          </p:cNvSpPr>
          <p:nvPr>
            <p:ph type="ftr" sz="quarter" idx="3"/>
          </p:nvPr>
        </p:nvSpPr>
        <p:spPr>
          <a:xfrm>
            <a:off x="707320" y="6324600"/>
            <a:ext cx="7016291"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dirty="0"/>
              <a:t>Technical Presentation - Preparation of DPR for Fully Integrated Single Window Online System for International Trade</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64" r:id="rId5"/>
    <p:sldLayoutId id="2147483671" r:id="rId6"/>
    <p:sldLayoutId id="2147483673" r:id="rId7"/>
    <p:sldLayoutId id="2147483674" r:id="rId8"/>
  </p:sldLayoutIdLst>
  <p:hf hdr="0"/>
  <p:txStyles>
    <p:titleStyle>
      <a:lvl1pPr algn="l" defTabSz="914400" rtl="0" eaLnBrk="1" latinLnBrk="0" hangingPunct="1">
        <a:lnSpc>
          <a:spcPct val="100000"/>
        </a:lnSpc>
        <a:spcBef>
          <a:spcPct val="0"/>
        </a:spcBef>
        <a:buNone/>
        <a:defRPr sz="2400" b="1" i="1" kern="1200">
          <a:solidFill>
            <a:schemeClr val="tx1"/>
          </a:solidFill>
          <a:latin typeface="Arial" panose="020B0604020202020204" pitchFamily="34" charset="0"/>
          <a:ea typeface="+mj-ea"/>
          <a:cs typeface="+mj-cs"/>
        </a:defRPr>
      </a:lvl1pPr>
    </p:titleStyle>
    <p:body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a:solidFill>
            <a:schemeClr val="tx1"/>
          </a:solidFill>
          <a:latin typeface="Arial" panose="020B0604020202020204" pitchFamily="34"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Arial" panose="020B0604020202020204" pitchFamily="34"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Arial" panose="020B0604020202020204" pitchFamily="34"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Arial" panose="020B0604020202020204" pitchFamily="34"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Arial" panose="020B0604020202020204" pitchFamily="34"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759" y="274638"/>
            <a:ext cx="10975658"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smtClean="0"/>
              <a:t>Haga clic para cambiar el estilo de título	</a:t>
            </a:r>
          </a:p>
        </p:txBody>
      </p:sp>
      <p:sp>
        <p:nvSpPr>
          <p:cNvPr id="1027" name="Rectangle 3"/>
          <p:cNvSpPr>
            <a:spLocks noGrp="1" noChangeArrowheads="1"/>
          </p:cNvSpPr>
          <p:nvPr>
            <p:ph type="body" idx="1"/>
          </p:nvPr>
        </p:nvSpPr>
        <p:spPr bwMode="auto">
          <a:xfrm>
            <a:off x="609759" y="1600201"/>
            <a:ext cx="10975658"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028" name="Rectangle 4"/>
          <p:cNvSpPr>
            <a:spLocks noGrp="1" noChangeArrowheads="1"/>
          </p:cNvSpPr>
          <p:nvPr>
            <p:ph type="dt" sz="half" idx="2"/>
          </p:nvPr>
        </p:nvSpPr>
        <p:spPr bwMode="auto">
          <a:xfrm>
            <a:off x="609759" y="6245225"/>
            <a:ext cx="2845541"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n-US"/>
          </a:p>
        </p:txBody>
      </p:sp>
      <p:sp>
        <p:nvSpPr>
          <p:cNvPr id="1029" name="Rectangle 5"/>
          <p:cNvSpPr>
            <a:spLocks noGrp="1" noChangeArrowheads="1"/>
          </p:cNvSpPr>
          <p:nvPr>
            <p:ph type="ftr" sz="quarter" idx="3"/>
          </p:nvPr>
        </p:nvSpPr>
        <p:spPr bwMode="auto">
          <a:xfrm>
            <a:off x="4166685" y="6245225"/>
            <a:ext cx="3861805"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n-US"/>
          </a:p>
        </p:txBody>
      </p:sp>
      <p:sp>
        <p:nvSpPr>
          <p:cNvPr id="1030" name="Rectangle 6"/>
          <p:cNvSpPr>
            <a:spLocks noGrp="1" noChangeArrowheads="1"/>
          </p:cNvSpPr>
          <p:nvPr>
            <p:ph type="sldNum" sz="quarter" idx="4"/>
          </p:nvPr>
        </p:nvSpPr>
        <p:spPr bwMode="auto">
          <a:xfrm>
            <a:off x="8739875" y="6245225"/>
            <a:ext cx="2845541"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2F2E053-5A7E-4109-A236-FECCE082C456}" type="slidenum">
              <a:rPr lang="es-ES" altLang="en-US"/>
              <a:pPr/>
              <a:t>‹#›</a:t>
            </a:fld>
            <a:endParaRPr lang="es-ES" altLang="en-US"/>
          </a:p>
        </p:txBody>
      </p:sp>
    </p:spTree>
    <p:extLst>
      <p:ext uri="{BB962C8B-B14F-4D97-AF65-F5344CB8AC3E}">
        <p14:creationId xmlns="" xmlns:p14="http://schemas.microsoft.com/office/powerpoint/2010/main" val="288203855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jpeg"/><Relationship Id="rId10" Type="http://schemas.openxmlformats.org/officeDocument/2006/relationships/image" Target="../media/image11.png"/><Relationship Id="rId19" Type="http://schemas.microsoft.com/office/2007/relationships/hdphoto" Target="../media/hdphoto1.wdp"/><Relationship Id="rId4" Type="http://schemas.openxmlformats.org/officeDocument/2006/relationships/image" Target="../media/image5.png"/><Relationship Id="rId9" Type="http://schemas.openxmlformats.org/officeDocument/2006/relationships/image" Target="../media/image10.jpe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3987" y="1120438"/>
            <a:ext cx="11963400" cy="2451735"/>
          </a:xfrm>
          <a:prstGeom prst="roundRect">
            <a:avLst/>
          </a:prstGeom>
          <a:solidFill>
            <a:schemeClr val="accent3"/>
          </a:solidFill>
        </p:spPr>
        <p:txBody>
          <a:bodyPr wrap="square" lIns="0" tIns="0" rIns="0" bIns="0" rtlCol="0">
            <a:spAutoFit/>
          </a:bodyPr>
          <a:lstStyle/>
          <a:p>
            <a:pPr indent="-274320" algn="ctr"/>
            <a:r>
              <a:rPr lang="en-GB" sz="4800" b="1" spc="300" dirty="0" smtClean="0">
                <a:solidFill>
                  <a:schemeClr val="accent6">
                    <a:lumMod val="50000"/>
                  </a:schemeClr>
                </a:solidFill>
                <a:effectLst>
                  <a:outerShdw blurRad="38100" dist="38100" dir="2700000" algn="tl">
                    <a:srgbClr val="000000">
                      <a:alpha val="43137"/>
                    </a:srgbClr>
                  </a:outerShdw>
                </a:effectLst>
                <a:latin typeface="+mj-lt"/>
                <a:cs typeface="Arial" pitchFamily="34" charset="0"/>
              </a:rPr>
              <a:t>Information Technology Systems </a:t>
            </a:r>
          </a:p>
          <a:p>
            <a:pPr indent="-274320" algn="ctr"/>
            <a:r>
              <a:rPr lang="en-GB" sz="4800" b="1" spc="300" dirty="0" smtClean="0">
                <a:solidFill>
                  <a:schemeClr val="accent6">
                    <a:lumMod val="50000"/>
                  </a:schemeClr>
                </a:solidFill>
                <a:effectLst>
                  <a:outerShdw blurRad="38100" dist="38100" dir="2700000" algn="tl">
                    <a:srgbClr val="000000">
                      <a:alpha val="43137"/>
                    </a:srgbClr>
                  </a:outerShdw>
                </a:effectLst>
                <a:latin typeface="+mj-lt"/>
                <a:cs typeface="Arial" pitchFamily="34" charset="0"/>
              </a:rPr>
              <a:t>in </a:t>
            </a:r>
          </a:p>
          <a:p>
            <a:pPr indent="-274320" algn="ctr"/>
            <a:r>
              <a:rPr lang="en-GB" sz="4800" b="1" spc="300" dirty="0" err="1" smtClean="0">
                <a:solidFill>
                  <a:schemeClr val="accent6">
                    <a:lumMod val="50000"/>
                  </a:schemeClr>
                </a:solidFill>
                <a:effectLst>
                  <a:outerShdw blurRad="38100" dist="38100" dir="2700000" algn="tl">
                    <a:srgbClr val="000000">
                      <a:alpha val="43137"/>
                    </a:srgbClr>
                  </a:outerShdw>
                </a:effectLst>
                <a:latin typeface="+mj-lt"/>
                <a:cs typeface="Arial" pitchFamily="34" charset="0"/>
              </a:rPr>
              <a:t>DoRD</a:t>
            </a:r>
            <a:r>
              <a:rPr lang="en-GB" sz="4800" b="1" spc="300" dirty="0" smtClean="0">
                <a:solidFill>
                  <a:schemeClr val="accent6">
                    <a:lumMod val="50000"/>
                  </a:schemeClr>
                </a:solidFill>
                <a:effectLst>
                  <a:outerShdw blurRad="38100" dist="38100" dir="2700000" algn="tl">
                    <a:srgbClr val="000000">
                      <a:alpha val="43137"/>
                    </a:srgbClr>
                  </a:outerShdw>
                </a:effectLst>
                <a:latin typeface="+mj-lt"/>
                <a:cs typeface="Arial" pitchFamily="34" charset="0"/>
              </a:rPr>
              <a:t> </a:t>
            </a:r>
          </a:p>
        </p:txBody>
      </p:sp>
      <p:sp>
        <p:nvSpPr>
          <p:cNvPr id="4" name="TextBox 3"/>
          <p:cNvSpPr txBox="1"/>
          <p:nvPr/>
        </p:nvSpPr>
        <p:spPr>
          <a:xfrm>
            <a:off x="153987" y="2286000"/>
            <a:ext cx="11963400" cy="838199"/>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0" tIns="0" rIns="0" bIns="0" rtlCol="0" anchor="ctr">
            <a:noAutofit/>
          </a:bodyPr>
          <a:lstStyle/>
          <a:p>
            <a:pPr indent="-274320" algn="ctr"/>
            <a:endParaRPr lang="en-US" sz="1600" b="1" i="1" dirty="0" smtClean="0">
              <a:solidFill>
                <a:schemeClr val="tx1"/>
              </a:solidFill>
              <a:latin typeface="+mj-lt"/>
            </a:endParaRPr>
          </a:p>
        </p:txBody>
      </p:sp>
      <p:sp>
        <p:nvSpPr>
          <p:cNvPr id="5" name="TextBox 4"/>
          <p:cNvSpPr txBox="1"/>
          <p:nvPr/>
        </p:nvSpPr>
        <p:spPr>
          <a:xfrm>
            <a:off x="153987" y="4343400"/>
            <a:ext cx="11963400" cy="457199"/>
          </a:xfrm>
          <a:prstGeom prst="rect">
            <a:avLst/>
          </a:prstGeom>
          <a:noFill/>
        </p:spPr>
        <p:txBody>
          <a:bodyPr wrap="square" lIns="0" tIns="0" rIns="0" bIns="0" rtlCol="0">
            <a:noAutofit/>
          </a:bodyPr>
          <a:lstStyle/>
          <a:p>
            <a:pPr indent="-274320" algn="ctr">
              <a:spcAft>
                <a:spcPts val="900"/>
              </a:spcAft>
            </a:pPr>
            <a:r>
              <a:rPr lang="en-US" b="1" i="1" dirty="0" smtClean="0">
                <a:solidFill>
                  <a:srgbClr val="5A0F02"/>
                </a:solidFill>
                <a:latin typeface="+mj-lt"/>
              </a:rPr>
              <a:t>January</a:t>
            </a:r>
            <a:r>
              <a:rPr lang="en-US" b="1" i="1" dirty="0" smtClean="0">
                <a:solidFill>
                  <a:srgbClr val="5A0F02"/>
                </a:solidFill>
              </a:rPr>
              <a:t> 16</a:t>
            </a:r>
            <a:r>
              <a:rPr lang="en-US" b="1" i="1" baseline="30000" dirty="0" smtClean="0">
                <a:solidFill>
                  <a:srgbClr val="5A0F02"/>
                </a:solidFill>
              </a:rPr>
              <a:t> </a:t>
            </a:r>
            <a:r>
              <a:rPr lang="en-US" b="1" i="1" dirty="0" smtClean="0">
                <a:solidFill>
                  <a:srgbClr val="5A0F02"/>
                </a:solidFill>
                <a:latin typeface="+mj-lt"/>
              </a:rPr>
              <a:t> 2019</a:t>
            </a:r>
          </a:p>
        </p:txBody>
      </p:sp>
      <p:sp>
        <p:nvSpPr>
          <p:cNvPr id="6" name="TextBox 5"/>
          <p:cNvSpPr txBox="1"/>
          <p:nvPr/>
        </p:nvSpPr>
        <p:spPr>
          <a:xfrm>
            <a:off x="153987" y="3809999"/>
            <a:ext cx="11963400" cy="492653"/>
          </a:xfrm>
          <a:prstGeom prst="rect">
            <a:avLst/>
          </a:prstGeom>
          <a:solidFill>
            <a:schemeClr val="bg1"/>
          </a:solidFill>
        </p:spPr>
        <p:txBody>
          <a:bodyPr wrap="square" lIns="0" tIns="0" rIns="0" bIns="0" rtlCol="0" anchor="ctr">
            <a:noAutofit/>
          </a:bodyPr>
          <a:lstStyle/>
          <a:p>
            <a:pPr indent="-274320" algn="ctr">
              <a:spcAft>
                <a:spcPts val="900"/>
              </a:spcAft>
            </a:pPr>
            <a:r>
              <a:rPr lang="en-US" sz="2400" b="1" spc="300" dirty="0" smtClean="0">
                <a:effectLst>
                  <a:outerShdw blurRad="38100" dist="38100" dir="2700000" algn="tl">
                    <a:srgbClr val="000000">
                      <a:alpha val="43137"/>
                    </a:srgbClr>
                  </a:outerShdw>
                </a:effectLst>
                <a:latin typeface="+mj-lt"/>
              </a:rPr>
              <a:t>Performance Review Committee</a:t>
            </a:r>
          </a:p>
        </p:txBody>
      </p:sp>
      <p:sp>
        <p:nvSpPr>
          <p:cNvPr id="11" name="Rectangle 10"/>
          <p:cNvSpPr/>
          <p:nvPr/>
        </p:nvSpPr>
        <p:spPr>
          <a:xfrm>
            <a:off x="-1" y="0"/>
            <a:ext cx="12195175" cy="457199"/>
          </a:xfrm>
          <a:prstGeom prst="rect">
            <a:avLst/>
          </a:prstGeom>
          <a:solidFill>
            <a:srgbClr val="590F03"/>
          </a:solidFill>
          <a:ln w="6350">
            <a:noFill/>
          </a:ln>
        </p:spPr>
        <p:txBody>
          <a:bodyPr vert="horz" wrap="square" lIns="80654" tIns="40327" rIns="80654" bIns="40327" spcCol="0" rtlCol="0" anchor="ctr">
            <a:noAutofit/>
          </a:bodyPr>
          <a:lstStyle/>
          <a:p>
            <a:pPr algn="ctr" defTabSz="898695">
              <a:defRPr/>
            </a:pPr>
            <a:endParaRPr lang="en-GB" sz="1412" b="1" kern="0" dirty="0">
              <a:solidFill>
                <a:srgbClr val="FFFFFF"/>
              </a:solidFill>
            </a:endParaRPr>
          </a:p>
        </p:txBody>
      </p:sp>
      <p:sp>
        <p:nvSpPr>
          <p:cNvPr id="13" name="Rectangle 12"/>
          <p:cNvSpPr/>
          <p:nvPr/>
        </p:nvSpPr>
        <p:spPr>
          <a:xfrm>
            <a:off x="-1" y="5867400"/>
            <a:ext cx="12195175" cy="990600"/>
          </a:xfrm>
          <a:prstGeom prst="rect">
            <a:avLst/>
          </a:prstGeom>
          <a:solidFill>
            <a:srgbClr val="590F03"/>
          </a:solidFill>
          <a:ln w="6350">
            <a:noFill/>
          </a:ln>
        </p:spPr>
        <p:txBody>
          <a:bodyPr vert="horz" wrap="square" lIns="80654" tIns="40327" rIns="80654" bIns="40327" spcCol="0" rtlCol="0" anchor="ctr">
            <a:noAutofit/>
          </a:bodyPr>
          <a:lstStyle/>
          <a:p>
            <a:pPr algn="ctr" defTabSz="898695">
              <a:defRPr/>
            </a:pPr>
            <a:endParaRPr lang="en-GB" sz="1412" b="1" kern="0" dirty="0">
              <a:solidFill>
                <a:srgbClr val="FFFFFF"/>
              </a:solidFill>
            </a:endParaRPr>
          </a:p>
        </p:txBody>
      </p:sp>
      <p:pic>
        <p:nvPicPr>
          <p:cNvPr id="15" name="Picture 14"/>
          <p:cNvPicPr>
            <a:picLocks noChangeAspect="1"/>
          </p:cNvPicPr>
          <p:nvPr/>
        </p:nvPicPr>
        <p:blipFill>
          <a:blip r:embed="rId4" cstate="print"/>
          <a:stretch>
            <a:fillRect/>
          </a:stretch>
        </p:blipFill>
        <p:spPr>
          <a:xfrm>
            <a:off x="0" y="4419600"/>
            <a:ext cx="3201987" cy="1380001"/>
          </a:xfrm>
          <a:prstGeom prst="rect">
            <a:avLst/>
          </a:prstGeom>
        </p:spPr>
      </p:pic>
    </p:spTree>
    <p:extLst>
      <p:ext uri="{BB962C8B-B14F-4D97-AF65-F5344CB8AC3E}">
        <p14:creationId xmlns="" xmlns:p14="http://schemas.microsoft.com/office/powerpoint/2010/main" val="495963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i="0" dirty="0"/>
              <a:t>Efficient use of Technology in </a:t>
            </a:r>
            <a:r>
              <a:rPr lang="en-GB" sz="2800" i="0" dirty="0" err="1"/>
              <a:t>D</a:t>
            </a:r>
            <a:r>
              <a:rPr lang="en-GB" sz="2800" i="0" dirty="0" err="1" smtClean="0"/>
              <a:t>oRD</a:t>
            </a:r>
            <a:endParaRPr lang="en-GB" sz="2800" i="0" dirty="0"/>
          </a:p>
        </p:txBody>
      </p:sp>
      <p:graphicFrame>
        <p:nvGraphicFramePr>
          <p:cNvPr id="55" name="Table 54"/>
          <p:cNvGraphicFramePr>
            <a:graphicFrameLocks noGrp="1"/>
          </p:cNvGraphicFramePr>
          <p:nvPr>
            <p:extLst>
              <p:ext uri="{D42A27DB-BD31-4B8C-83A1-F6EECF244321}">
                <p14:modId xmlns="" xmlns:p14="http://schemas.microsoft.com/office/powerpoint/2010/main" val="1705725333"/>
              </p:ext>
            </p:extLst>
          </p:nvPr>
        </p:nvGraphicFramePr>
        <p:xfrm>
          <a:off x="534987" y="1706583"/>
          <a:ext cx="11125200" cy="1447800"/>
        </p:xfrm>
        <a:graphic>
          <a:graphicData uri="http://schemas.openxmlformats.org/drawingml/2006/table">
            <a:tbl>
              <a:tblPr firstRow="1" bandRow="1">
                <a:tableStyleId>{2D5ABB26-0587-4C30-8999-92F81FD0307C}</a:tableStyleId>
              </a:tblPr>
              <a:tblGrid>
                <a:gridCol w="2781300">
                  <a:extLst>
                    <a:ext uri="{9D8B030D-6E8A-4147-A177-3AD203B41FA5}">
                      <a16:colId xmlns="" xmlns:a16="http://schemas.microsoft.com/office/drawing/2014/main" val="1706366040"/>
                    </a:ext>
                  </a:extLst>
                </a:gridCol>
                <a:gridCol w="2661931">
                  <a:extLst>
                    <a:ext uri="{9D8B030D-6E8A-4147-A177-3AD203B41FA5}">
                      <a16:colId xmlns="" xmlns:a16="http://schemas.microsoft.com/office/drawing/2014/main" val="1641732998"/>
                    </a:ext>
                  </a:extLst>
                </a:gridCol>
                <a:gridCol w="3055849">
                  <a:extLst>
                    <a:ext uri="{9D8B030D-6E8A-4147-A177-3AD203B41FA5}">
                      <a16:colId xmlns="" xmlns:a16="http://schemas.microsoft.com/office/drawing/2014/main" val="421137994"/>
                    </a:ext>
                  </a:extLst>
                </a:gridCol>
                <a:gridCol w="2626120">
                  <a:extLst>
                    <a:ext uri="{9D8B030D-6E8A-4147-A177-3AD203B41FA5}">
                      <a16:colId xmlns="" xmlns:a16="http://schemas.microsoft.com/office/drawing/2014/main" val="2557651308"/>
                    </a:ext>
                  </a:extLst>
                </a:gridCol>
              </a:tblGrid>
              <a:tr h="723900">
                <a:tc>
                  <a:txBody>
                    <a:bodyPr/>
                    <a:lstStyle/>
                    <a:p>
                      <a:pPr algn="ctr"/>
                      <a:r>
                        <a:rPr lang="en-US" sz="1600" spc="0" dirty="0">
                          <a:latin typeface="Arial" panose="020B0604020202020204" pitchFamily="34" charset="0"/>
                        </a:rPr>
                        <a:t>Targeting &amp; Monitoring</a:t>
                      </a:r>
                    </a:p>
                  </a:txBody>
                  <a:tcPr anchor="ctr">
                    <a:solidFill>
                      <a:schemeClr val="accent6">
                        <a:lumMod val="20000"/>
                        <a:lumOff val="80000"/>
                      </a:schemeClr>
                    </a:solidFill>
                  </a:tcPr>
                </a:tc>
                <a:tc>
                  <a:txBody>
                    <a:bodyPr/>
                    <a:lstStyle/>
                    <a:p>
                      <a:pPr algn="ctr"/>
                      <a:r>
                        <a:rPr lang="en-US" sz="1600" spc="0" dirty="0">
                          <a:latin typeface="Arial" panose="020B0604020202020204" pitchFamily="34" charset="0"/>
                        </a:rPr>
                        <a:t>Better Implementation</a:t>
                      </a:r>
                    </a:p>
                  </a:txBody>
                  <a:tcPr anchor="ctr">
                    <a:solidFill>
                      <a:schemeClr val="accent4">
                        <a:lumMod val="20000"/>
                        <a:lumOff val="80000"/>
                      </a:schemeClr>
                    </a:solidFill>
                  </a:tcPr>
                </a:tc>
                <a:tc>
                  <a:txBody>
                    <a:bodyPr/>
                    <a:lstStyle/>
                    <a:p>
                      <a:pPr algn="ctr"/>
                      <a:r>
                        <a:rPr lang="en-US" sz="1600" spc="0" dirty="0">
                          <a:latin typeface="Arial" panose="020B0604020202020204" pitchFamily="34" charset="0"/>
                        </a:rPr>
                        <a:t>Transparency &amp; Fairness</a:t>
                      </a:r>
                    </a:p>
                  </a:txBody>
                  <a:tcPr anchor="ctr">
                    <a:solidFill>
                      <a:schemeClr val="accent6">
                        <a:lumMod val="20000"/>
                        <a:lumOff val="80000"/>
                      </a:schemeClr>
                    </a:solidFill>
                  </a:tcPr>
                </a:tc>
                <a:tc>
                  <a:txBody>
                    <a:bodyPr/>
                    <a:lstStyle/>
                    <a:p>
                      <a:pPr algn="ctr"/>
                      <a:r>
                        <a:rPr lang="en-US" sz="1600" spc="0" dirty="0">
                          <a:latin typeface="Arial" panose="020B0604020202020204" pitchFamily="34" charset="0"/>
                        </a:rPr>
                        <a:t>Best Practices</a:t>
                      </a:r>
                    </a:p>
                  </a:txBody>
                  <a:tcPr anchor="ctr">
                    <a:solidFill>
                      <a:schemeClr val="accent2">
                        <a:lumMod val="20000"/>
                        <a:lumOff val="80000"/>
                      </a:schemeClr>
                    </a:solidFill>
                  </a:tcPr>
                </a:tc>
                <a:extLst>
                  <a:ext uri="{0D108BD9-81ED-4DB2-BD59-A6C34878D82A}">
                    <a16:rowId xmlns="" xmlns:a16="http://schemas.microsoft.com/office/drawing/2014/main" val="3666666518"/>
                  </a:ext>
                </a:extLst>
              </a:tr>
              <a:tr h="723900">
                <a:tc>
                  <a:txBody>
                    <a:bodyPr/>
                    <a:lstStyle/>
                    <a:p>
                      <a:pPr algn="ctr"/>
                      <a:r>
                        <a:rPr lang="en-US" sz="1600" spc="0" dirty="0">
                          <a:latin typeface="Arial" panose="020B0604020202020204" pitchFamily="34" charset="0"/>
                        </a:rPr>
                        <a:t>Information Awareness</a:t>
                      </a:r>
                    </a:p>
                  </a:txBody>
                  <a:tcPr anchor="ctr">
                    <a:solidFill>
                      <a:schemeClr val="bg2">
                        <a:lumMod val="95000"/>
                      </a:schemeClr>
                    </a:solidFill>
                  </a:tcPr>
                </a:tc>
                <a:tc>
                  <a:txBody>
                    <a:bodyPr/>
                    <a:lstStyle/>
                    <a:p>
                      <a:pPr algn="ctr"/>
                      <a:r>
                        <a:rPr lang="en-US" sz="1600" spc="0" dirty="0">
                          <a:latin typeface="Arial" panose="020B0604020202020204" pitchFamily="34" charset="0"/>
                        </a:rPr>
                        <a:t>Citizen Empowerment</a:t>
                      </a:r>
                    </a:p>
                  </a:txBody>
                  <a:tcPr anchor="ctr">
                    <a:solidFill>
                      <a:schemeClr val="accent5">
                        <a:lumMod val="20000"/>
                        <a:lumOff val="80000"/>
                      </a:schemeClr>
                    </a:solidFill>
                  </a:tcPr>
                </a:tc>
                <a:tc>
                  <a:txBody>
                    <a:bodyPr/>
                    <a:lstStyle/>
                    <a:p>
                      <a:pPr algn="ctr"/>
                      <a:r>
                        <a:rPr lang="en-US" sz="1600" spc="0" baseline="0" dirty="0">
                          <a:latin typeface="Arial" panose="020B0604020202020204" pitchFamily="34" charset="0"/>
                        </a:rPr>
                        <a:t>Information Availability</a:t>
                      </a:r>
                      <a:endParaRPr lang="en-US" sz="1600" spc="0" dirty="0">
                        <a:latin typeface="Arial" panose="020B0604020202020204" pitchFamily="34" charset="0"/>
                      </a:endParaRPr>
                    </a:p>
                  </a:txBody>
                  <a:tcPr anchor="ctr">
                    <a:solidFill>
                      <a:schemeClr val="bg2">
                        <a:lumMod val="95000"/>
                      </a:schemeClr>
                    </a:solidFill>
                  </a:tcPr>
                </a:tc>
                <a:tc>
                  <a:txBody>
                    <a:bodyPr/>
                    <a:lstStyle/>
                    <a:p>
                      <a:pPr algn="ctr"/>
                      <a:r>
                        <a:rPr lang="en-US" sz="1600" spc="0" dirty="0">
                          <a:latin typeface="Arial" panose="020B0604020202020204" pitchFamily="34" charset="0"/>
                        </a:rPr>
                        <a:t>Process Streamlining</a:t>
                      </a:r>
                    </a:p>
                  </a:txBody>
                  <a:tcPr anchor="ctr">
                    <a:solidFill>
                      <a:schemeClr val="accent6">
                        <a:lumMod val="20000"/>
                        <a:lumOff val="80000"/>
                      </a:schemeClr>
                    </a:solidFill>
                  </a:tcPr>
                </a:tc>
                <a:extLst>
                  <a:ext uri="{0D108BD9-81ED-4DB2-BD59-A6C34878D82A}">
                    <a16:rowId xmlns="" xmlns:a16="http://schemas.microsoft.com/office/drawing/2014/main" val="3479817199"/>
                  </a:ext>
                </a:extLst>
              </a:tr>
            </a:tbl>
          </a:graphicData>
        </a:graphic>
      </p:graphicFrame>
      <p:sp>
        <p:nvSpPr>
          <p:cNvPr id="56" name="TextBox 55"/>
          <p:cNvSpPr txBox="1"/>
          <p:nvPr/>
        </p:nvSpPr>
        <p:spPr>
          <a:xfrm>
            <a:off x="534986" y="1261646"/>
            <a:ext cx="10217995" cy="338554"/>
          </a:xfrm>
          <a:prstGeom prst="rect">
            <a:avLst/>
          </a:prstGeom>
          <a:noFill/>
        </p:spPr>
        <p:txBody>
          <a:bodyPr wrap="square" rtlCol="0">
            <a:spAutoFit/>
          </a:bodyPr>
          <a:lstStyle/>
          <a:p>
            <a:r>
              <a:rPr lang="en-US" sz="1600" b="1" spc="300" dirty="0" smtClean="0">
                <a:solidFill>
                  <a:srgbClr val="FF7C05"/>
                </a:solidFill>
                <a:latin typeface="Arial" panose="020B0604020202020204" pitchFamily="34" charset="0"/>
              </a:rPr>
              <a:t>BENEFITS</a:t>
            </a:r>
            <a:endParaRPr lang="en-US" sz="1600" b="1" spc="300" dirty="0">
              <a:solidFill>
                <a:srgbClr val="FF7C05"/>
              </a:solidFill>
              <a:latin typeface="Arial" panose="020B0604020202020204" pitchFamily="34" charset="0"/>
            </a:endParaRPr>
          </a:p>
        </p:txBody>
      </p:sp>
      <p:sp>
        <p:nvSpPr>
          <p:cNvPr id="57" name="TextBox 56"/>
          <p:cNvSpPr txBox="1"/>
          <p:nvPr/>
        </p:nvSpPr>
        <p:spPr>
          <a:xfrm>
            <a:off x="529646" y="4489979"/>
            <a:ext cx="8153400" cy="338554"/>
          </a:xfrm>
          <a:prstGeom prst="rect">
            <a:avLst/>
          </a:prstGeom>
          <a:noFill/>
        </p:spPr>
        <p:txBody>
          <a:bodyPr wrap="square" rtlCol="0">
            <a:spAutoFit/>
          </a:bodyPr>
          <a:lstStyle/>
          <a:p>
            <a:r>
              <a:rPr lang="en-US" sz="1600" b="1" spc="300" dirty="0">
                <a:solidFill>
                  <a:srgbClr val="FF7C05"/>
                </a:solidFill>
                <a:latin typeface="Arial" panose="020B0604020202020204" pitchFamily="34" charset="0"/>
              </a:rPr>
              <a:t>KEY INITIATIVES TAKEN</a:t>
            </a:r>
          </a:p>
        </p:txBody>
      </p:sp>
      <p:sp>
        <p:nvSpPr>
          <p:cNvPr id="58" name="Rounded Rectangle 57"/>
          <p:cNvSpPr/>
          <p:nvPr/>
        </p:nvSpPr>
        <p:spPr>
          <a:xfrm>
            <a:off x="529646" y="4973016"/>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Evidence Based Planning</a:t>
            </a:r>
          </a:p>
        </p:txBody>
      </p:sp>
      <p:sp>
        <p:nvSpPr>
          <p:cNvPr id="59" name="Rounded Rectangle 58"/>
          <p:cNvSpPr/>
          <p:nvPr/>
        </p:nvSpPr>
        <p:spPr>
          <a:xfrm>
            <a:off x="2820987" y="4973016"/>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SECC 2011 for Identification</a:t>
            </a:r>
          </a:p>
        </p:txBody>
      </p:sp>
      <p:sp>
        <p:nvSpPr>
          <p:cNvPr id="60" name="Rounded Rectangle 59"/>
          <p:cNvSpPr/>
          <p:nvPr/>
        </p:nvSpPr>
        <p:spPr>
          <a:xfrm>
            <a:off x="5112328" y="4973016"/>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Geo Tagging </a:t>
            </a:r>
            <a:r>
              <a:rPr lang="en-US" sz="1600" dirty="0" smtClean="0">
                <a:latin typeface="Arial" panose="020B0604020202020204" pitchFamily="34" charset="0"/>
              </a:rPr>
              <a:t> </a:t>
            </a:r>
            <a:endParaRPr lang="en-US" sz="1600" dirty="0">
              <a:latin typeface="Arial" panose="020B0604020202020204" pitchFamily="34" charset="0"/>
            </a:endParaRPr>
          </a:p>
        </p:txBody>
      </p:sp>
      <p:sp>
        <p:nvSpPr>
          <p:cNvPr id="61" name="Rounded Rectangle 60"/>
          <p:cNvSpPr/>
          <p:nvPr/>
        </p:nvSpPr>
        <p:spPr>
          <a:xfrm>
            <a:off x="7403669" y="4973016"/>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err="1">
                <a:latin typeface="Arial" panose="020B0604020202020204" pitchFamily="34" charset="0"/>
              </a:rPr>
              <a:t>Aadhaar</a:t>
            </a:r>
            <a:r>
              <a:rPr lang="en-US" sz="1600" dirty="0">
                <a:latin typeface="Arial" panose="020B0604020202020204" pitchFamily="34" charset="0"/>
              </a:rPr>
              <a:t> based Authentication</a:t>
            </a:r>
          </a:p>
        </p:txBody>
      </p:sp>
      <p:sp>
        <p:nvSpPr>
          <p:cNvPr id="66" name="Rounded Rectangle 65"/>
          <p:cNvSpPr/>
          <p:nvPr/>
        </p:nvSpPr>
        <p:spPr>
          <a:xfrm>
            <a:off x="529646" y="5796015"/>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Real Time Transactional MIS</a:t>
            </a:r>
          </a:p>
        </p:txBody>
      </p:sp>
      <p:sp>
        <p:nvSpPr>
          <p:cNvPr id="67" name="Rounded Rectangle 66"/>
          <p:cNvSpPr/>
          <p:nvPr/>
        </p:nvSpPr>
        <p:spPr>
          <a:xfrm>
            <a:off x="2820987" y="5796015"/>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Dashboard</a:t>
            </a:r>
            <a:r>
              <a:rPr lang="en-US" sz="1600" dirty="0" smtClean="0">
                <a:latin typeface="Arial" panose="020B0604020202020204" pitchFamily="34" charset="0"/>
              </a:rPr>
              <a:t>/</a:t>
            </a:r>
          </a:p>
          <a:p>
            <a:pPr algn="ctr"/>
            <a:r>
              <a:rPr lang="en-US" sz="1600" dirty="0" smtClean="0">
                <a:latin typeface="Arial" panose="020B0604020202020204" pitchFamily="34" charset="0"/>
              </a:rPr>
              <a:t>Data </a:t>
            </a:r>
            <a:r>
              <a:rPr lang="en-US" sz="1600" dirty="0">
                <a:latin typeface="Arial" panose="020B0604020202020204" pitchFamily="34" charset="0"/>
              </a:rPr>
              <a:t>Analytics</a:t>
            </a:r>
          </a:p>
        </p:txBody>
      </p:sp>
      <p:sp>
        <p:nvSpPr>
          <p:cNvPr id="68" name="Rounded Rectangle 67"/>
          <p:cNvSpPr/>
          <p:nvPr/>
        </p:nvSpPr>
        <p:spPr>
          <a:xfrm>
            <a:off x="5112328" y="5796015"/>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Convergence</a:t>
            </a:r>
          </a:p>
        </p:txBody>
      </p:sp>
      <p:sp>
        <p:nvSpPr>
          <p:cNvPr id="69" name="Rounded Rectangle 68"/>
          <p:cNvSpPr/>
          <p:nvPr/>
        </p:nvSpPr>
        <p:spPr>
          <a:xfrm>
            <a:off x="7403669" y="5796015"/>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LGD Mapping</a:t>
            </a:r>
          </a:p>
        </p:txBody>
      </p:sp>
      <p:sp>
        <p:nvSpPr>
          <p:cNvPr id="70" name="TextBox 69"/>
          <p:cNvSpPr txBox="1"/>
          <p:nvPr/>
        </p:nvSpPr>
        <p:spPr>
          <a:xfrm>
            <a:off x="529645" y="3737100"/>
            <a:ext cx="11130541" cy="400110"/>
          </a:xfrm>
          <a:prstGeom prst="rect">
            <a:avLst/>
          </a:prstGeom>
          <a:noFill/>
        </p:spPr>
        <p:txBody>
          <a:bodyPr wrap="square" rtlCol="0">
            <a:spAutoFit/>
          </a:bodyPr>
          <a:lstStyle/>
          <a:p>
            <a:r>
              <a:rPr lang="en-US" sz="2000" b="1" dirty="0" smtClean="0">
                <a:latin typeface="Arial" panose="020B0604020202020204" pitchFamily="34" charset="0"/>
              </a:rPr>
              <a:t>Enabling &amp; </a:t>
            </a:r>
            <a:r>
              <a:rPr lang="en-US" sz="2000" b="1" dirty="0">
                <a:latin typeface="Arial" panose="020B0604020202020204" pitchFamily="34" charset="0"/>
              </a:rPr>
              <a:t>Empowering Rural </a:t>
            </a:r>
            <a:r>
              <a:rPr lang="en-US" sz="2000" b="1" dirty="0" smtClean="0">
                <a:latin typeface="Arial" panose="020B0604020202020204" pitchFamily="34" charset="0"/>
              </a:rPr>
              <a:t>Population through </a:t>
            </a:r>
            <a:r>
              <a:rPr lang="en-US" sz="2000" b="1" dirty="0" err="1" smtClean="0">
                <a:latin typeface="Arial" panose="020B0604020202020204" pitchFamily="34" charset="0"/>
              </a:rPr>
              <a:t>DoRD</a:t>
            </a:r>
            <a:r>
              <a:rPr lang="en-US" sz="2000" b="1" dirty="0" smtClean="0">
                <a:latin typeface="Arial" panose="020B0604020202020204" pitchFamily="34" charset="0"/>
              </a:rPr>
              <a:t> programmes </a:t>
            </a:r>
            <a:endParaRPr lang="en-US" sz="2000" b="1" dirty="0">
              <a:latin typeface="Arial" panose="020B0604020202020204" pitchFamily="34" charset="0"/>
            </a:endParaRPr>
          </a:p>
        </p:txBody>
      </p:sp>
      <p:sp>
        <p:nvSpPr>
          <p:cNvPr id="71" name="TextBox 70"/>
          <p:cNvSpPr txBox="1"/>
          <p:nvPr/>
        </p:nvSpPr>
        <p:spPr>
          <a:xfrm>
            <a:off x="529646" y="3343858"/>
            <a:ext cx="8153400" cy="338554"/>
          </a:xfrm>
          <a:prstGeom prst="rect">
            <a:avLst/>
          </a:prstGeom>
          <a:noFill/>
        </p:spPr>
        <p:txBody>
          <a:bodyPr wrap="square" rtlCol="0">
            <a:spAutoFit/>
          </a:bodyPr>
          <a:lstStyle/>
          <a:p>
            <a:r>
              <a:rPr lang="en-US" sz="1600" b="1" spc="300" dirty="0">
                <a:solidFill>
                  <a:srgbClr val="FF7C05"/>
                </a:solidFill>
                <a:latin typeface="Arial" panose="020B0604020202020204" pitchFamily="34" charset="0"/>
              </a:rPr>
              <a:t>INTENDED OUTCOME</a:t>
            </a:r>
          </a:p>
        </p:txBody>
      </p:sp>
      <p:sp>
        <p:nvSpPr>
          <p:cNvPr id="72" name="Rounded Rectangle 71"/>
          <p:cNvSpPr/>
          <p:nvPr/>
        </p:nvSpPr>
        <p:spPr>
          <a:xfrm>
            <a:off x="9686181" y="4973016"/>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PFMS Integration</a:t>
            </a:r>
          </a:p>
        </p:txBody>
      </p:sp>
      <p:sp>
        <p:nvSpPr>
          <p:cNvPr id="73" name="Rounded Rectangle 72"/>
          <p:cNvSpPr/>
          <p:nvPr/>
        </p:nvSpPr>
        <p:spPr>
          <a:xfrm>
            <a:off x="9686181" y="5796015"/>
            <a:ext cx="2133600" cy="686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rPr>
              <a:t>DISHA</a:t>
            </a:r>
          </a:p>
        </p:txBody>
      </p:sp>
    </p:spTree>
    <p:extLst>
      <p:ext uri="{BB962C8B-B14F-4D97-AF65-F5344CB8AC3E}">
        <p14:creationId xmlns="" xmlns:p14="http://schemas.microsoft.com/office/powerpoint/2010/main" val="1473984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E4C3E93D-7C71-441E-B1D8-CA4FCD51608D}"/>
              </a:ext>
            </a:extLst>
          </p:cNvPr>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0" y="1"/>
            <a:ext cx="2363787" cy="1447800"/>
          </a:xfrm>
          <a:prstGeom prst="rect">
            <a:avLst/>
          </a:prstGeom>
        </p:spPr>
      </p:pic>
      <p:pic>
        <p:nvPicPr>
          <p:cNvPr id="116" name="Picture 115">
            <a:extLst>
              <a:ext uri="{FF2B5EF4-FFF2-40B4-BE49-F238E27FC236}">
                <a16:creationId xmlns="" xmlns:a16="http://schemas.microsoft.com/office/drawing/2014/main" id="{E4C3E93D-7C71-441E-B1D8-CA4FCD51608D}"/>
              </a:ext>
            </a:extLst>
          </p:cNvPr>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rot="5400000">
            <a:off x="10709274" y="5219700"/>
            <a:ext cx="1600200" cy="1371601"/>
          </a:xfrm>
          <a:prstGeom prst="rect">
            <a:avLst/>
          </a:prstGeom>
        </p:spPr>
      </p:pic>
      <p:sp>
        <p:nvSpPr>
          <p:cNvPr id="13" name="TextBox 12">
            <a:extLst>
              <a:ext uri="{FF2B5EF4-FFF2-40B4-BE49-F238E27FC236}">
                <a16:creationId xmlns="" xmlns:a16="http://schemas.microsoft.com/office/drawing/2014/main" id="{9A428D46-E269-4707-9E80-615D892E62AA}"/>
              </a:ext>
            </a:extLst>
          </p:cNvPr>
          <p:cNvSpPr txBox="1"/>
          <p:nvPr/>
        </p:nvSpPr>
        <p:spPr>
          <a:xfrm>
            <a:off x="3963987" y="228600"/>
            <a:ext cx="7971637" cy="492443"/>
          </a:xfrm>
          <a:prstGeom prst="rect">
            <a:avLst/>
          </a:prstGeom>
          <a:noFill/>
        </p:spPr>
        <p:txBody>
          <a:bodyPr wrap="square" rtlCol="0">
            <a:spAutoFit/>
          </a:bodyPr>
          <a:lstStyle/>
          <a:p>
            <a:r>
              <a:rPr lang="en-IN" sz="2600" b="1" spc="300" dirty="0" err="1">
                <a:effectLst>
                  <a:outerShdw blurRad="38100" dist="38100" dir="2700000" algn="tl">
                    <a:srgbClr val="000000">
                      <a:alpha val="43137"/>
                    </a:srgbClr>
                  </a:outerShdw>
                </a:effectLst>
                <a:latin typeface="Arial" panose="020B0604020202020204" pitchFamily="34" charset="0"/>
              </a:rPr>
              <a:t>DoRD</a:t>
            </a:r>
            <a:r>
              <a:rPr lang="en-IN" sz="2600" b="1" spc="300" dirty="0">
                <a:effectLst>
                  <a:outerShdw blurRad="38100" dist="38100" dir="2700000" algn="tl">
                    <a:srgbClr val="000000">
                      <a:alpha val="43137"/>
                    </a:srgbClr>
                  </a:outerShdw>
                </a:effectLst>
                <a:latin typeface="Arial" panose="020B0604020202020204" pitchFamily="34" charset="0"/>
              </a:rPr>
              <a:t> IT Ecosystem</a:t>
            </a:r>
          </a:p>
        </p:txBody>
      </p:sp>
      <p:grpSp>
        <p:nvGrpSpPr>
          <p:cNvPr id="117" name="Group 116">
            <a:extLst>
              <a:ext uri="{FF2B5EF4-FFF2-40B4-BE49-F238E27FC236}">
                <a16:creationId xmlns="" xmlns:a16="http://schemas.microsoft.com/office/drawing/2014/main" id="{45C8E778-7D9A-40AF-9FB6-B299E3E4F2D4}"/>
              </a:ext>
            </a:extLst>
          </p:cNvPr>
          <p:cNvGrpSpPr/>
          <p:nvPr/>
        </p:nvGrpSpPr>
        <p:grpSpPr>
          <a:xfrm>
            <a:off x="1361966" y="1323400"/>
            <a:ext cx="5295473" cy="5191650"/>
            <a:chOff x="1177836" y="1201949"/>
            <a:chExt cx="5508488" cy="5461355"/>
          </a:xfrm>
        </p:grpSpPr>
        <p:sp>
          <p:nvSpPr>
            <p:cNvPr id="111" name="Circle: Hollow 110">
              <a:extLst>
                <a:ext uri="{FF2B5EF4-FFF2-40B4-BE49-F238E27FC236}">
                  <a16:creationId xmlns="" xmlns:a16="http://schemas.microsoft.com/office/drawing/2014/main" id="{69108B27-D4C9-4B46-82BE-9CC631FF4495}"/>
                </a:ext>
              </a:extLst>
            </p:cNvPr>
            <p:cNvSpPr/>
            <p:nvPr/>
          </p:nvSpPr>
          <p:spPr>
            <a:xfrm>
              <a:off x="1725885" y="1691730"/>
              <a:ext cx="4516912" cy="4599641"/>
            </a:xfrm>
            <a:prstGeom prst="donut">
              <a:avLst>
                <a:gd name="adj" fmla="val 6079"/>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Arial" panose="020B0604020202020204" pitchFamily="34" charset="0"/>
                </a:rPr>
                <a:t>`</a:t>
              </a:r>
            </a:p>
          </p:txBody>
        </p:sp>
        <p:sp>
          <p:nvSpPr>
            <p:cNvPr id="15" name="Circle: Hollow 14">
              <a:extLst>
                <a:ext uri="{FF2B5EF4-FFF2-40B4-BE49-F238E27FC236}">
                  <a16:creationId xmlns="" xmlns:a16="http://schemas.microsoft.com/office/drawing/2014/main" id="{09895BA6-A093-4724-A9C1-94DE693BA8A6}"/>
                </a:ext>
              </a:extLst>
            </p:cNvPr>
            <p:cNvSpPr/>
            <p:nvPr/>
          </p:nvSpPr>
          <p:spPr>
            <a:xfrm>
              <a:off x="2498786" y="2445420"/>
              <a:ext cx="2916643" cy="2988966"/>
            </a:xfrm>
            <a:prstGeom prst="donut">
              <a:avLst>
                <a:gd name="adj" fmla="val 19222"/>
              </a:avLst>
            </a:prstGeom>
            <a:solidFill>
              <a:srgbClr val="C9B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solidFill>
                  <a:schemeClr val="tx1"/>
                </a:solidFill>
                <a:latin typeface="Arial" panose="020B0604020202020204" pitchFamily="34" charset="0"/>
              </a:endParaRPr>
            </a:p>
          </p:txBody>
        </p:sp>
        <p:pic>
          <p:nvPicPr>
            <p:cNvPr id="17" name="Picture 16">
              <a:hlinkClick r:id="" action="ppaction://noaction"/>
              <a:extLst>
                <a:ext uri="{FF2B5EF4-FFF2-40B4-BE49-F238E27FC236}">
                  <a16:creationId xmlns="" xmlns:a16="http://schemas.microsoft.com/office/drawing/2014/main" id="{DB653718-A399-4892-B84D-C19680428825}"/>
                </a:ext>
              </a:extLst>
            </p:cNvPr>
            <p:cNvPicPr>
              <a:picLocks noChangeAspect="1"/>
            </p:cNvPicPr>
            <p:nvPr/>
          </p:nvPicPr>
          <p:blipFill>
            <a:blip r:embed="rId4" cstate="email">
              <a:extLst>
                <a:ext uri="{28A0092B-C50C-407E-A947-70E740481C1C}">
                  <a14:useLocalDpi xmlns="" xmlns:a14="http://schemas.microsoft.com/office/drawing/2010/main"/>
                </a:ext>
              </a:extLst>
            </a:blip>
            <a:stretch>
              <a:fillRect/>
            </a:stretch>
          </p:blipFill>
          <p:spPr>
            <a:xfrm>
              <a:off x="3347295" y="3303325"/>
              <a:ext cx="1287981" cy="1244658"/>
            </a:xfrm>
            <a:prstGeom prst="rect">
              <a:avLst/>
            </a:prstGeom>
            <a:ln>
              <a:noFill/>
            </a:ln>
            <a:effectLst>
              <a:outerShdw blurRad="88900" sx="104000" sy="104000" algn="ctr" rotWithShape="0">
                <a:prstClr val="black">
                  <a:alpha val="29000"/>
                </a:prstClr>
              </a:outerShdw>
            </a:effectLst>
          </p:spPr>
        </p:pic>
        <p:sp>
          <p:nvSpPr>
            <p:cNvPr id="20" name="Oval 19">
              <a:extLst>
                <a:ext uri="{FF2B5EF4-FFF2-40B4-BE49-F238E27FC236}">
                  <a16:creationId xmlns="" xmlns:a16="http://schemas.microsoft.com/office/drawing/2014/main" id="{88B7711E-5D75-41EB-9E4E-D8A423C8F620}"/>
                </a:ext>
              </a:extLst>
            </p:cNvPr>
            <p:cNvSpPr/>
            <p:nvPr/>
          </p:nvSpPr>
          <p:spPr>
            <a:xfrm>
              <a:off x="3538014" y="4994591"/>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21" name="Oval 20">
              <a:extLst>
                <a:ext uri="{FF2B5EF4-FFF2-40B4-BE49-F238E27FC236}">
                  <a16:creationId xmlns="" xmlns:a16="http://schemas.microsoft.com/office/drawing/2014/main" id="{A373A519-E1EE-4C10-B7FE-192B27F644AD}"/>
                </a:ext>
              </a:extLst>
            </p:cNvPr>
            <p:cNvSpPr/>
            <p:nvPr/>
          </p:nvSpPr>
          <p:spPr>
            <a:xfrm>
              <a:off x="4628554" y="4529623"/>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22" name="Oval 21">
              <a:extLst>
                <a:ext uri="{FF2B5EF4-FFF2-40B4-BE49-F238E27FC236}">
                  <a16:creationId xmlns="" xmlns:a16="http://schemas.microsoft.com/office/drawing/2014/main" id="{43C7E578-0161-44A9-8250-3F9AAF0B9079}"/>
                </a:ext>
              </a:extLst>
            </p:cNvPr>
            <p:cNvSpPr/>
            <p:nvPr/>
          </p:nvSpPr>
          <p:spPr>
            <a:xfrm>
              <a:off x="2094791" y="3461235"/>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23" name="Oval 22">
              <a:extLst>
                <a:ext uri="{FF2B5EF4-FFF2-40B4-BE49-F238E27FC236}">
                  <a16:creationId xmlns="" xmlns:a16="http://schemas.microsoft.com/office/drawing/2014/main" id="{FCB16F2C-F86D-4850-B80F-4BC5F14C9DE3}"/>
                </a:ext>
              </a:extLst>
            </p:cNvPr>
            <p:cNvSpPr/>
            <p:nvPr/>
          </p:nvSpPr>
          <p:spPr>
            <a:xfrm>
              <a:off x="2455914" y="4538487"/>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24" name="Oval 23">
              <a:extLst>
                <a:ext uri="{FF2B5EF4-FFF2-40B4-BE49-F238E27FC236}">
                  <a16:creationId xmlns="" xmlns:a16="http://schemas.microsoft.com/office/drawing/2014/main" id="{F5D7D6AB-0BA4-4688-B335-FE81519812B1}"/>
                </a:ext>
              </a:extLst>
            </p:cNvPr>
            <p:cNvSpPr/>
            <p:nvPr/>
          </p:nvSpPr>
          <p:spPr>
            <a:xfrm>
              <a:off x="4017480" y="1201949"/>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28" name="Oval 27">
              <a:extLst>
                <a:ext uri="{FF2B5EF4-FFF2-40B4-BE49-F238E27FC236}">
                  <a16:creationId xmlns="" xmlns:a16="http://schemas.microsoft.com/office/drawing/2014/main" id="{32A8E3D7-1B0B-4BF5-B0A7-DA5CB35A1DC8}"/>
                </a:ext>
              </a:extLst>
            </p:cNvPr>
            <p:cNvSpPr/>
            <p:nvPr/>
          </p:nvSpPr>
          <p:spPr>
            <a:xfrm>
              <a:off x="2467935" y="2424912"/>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31" name="Oval 30">
              <a:extLst>
                <a:ext uri="{FF2B5EF4-FFF2-40B4-BE49-F238E27FC236}">
                  <a16:creationId xmlns="" xmlns:a16="http://schemas.microsoft.com/office/drawing/2014/main" id="{682E55FD-9F0B-4BDF-8E70-45428632E584}"/>
                </a:ext>
              </a:extLst>
            </p:cNvPr>
            <p:cNvSpPr/>
            <p:nvPr/>
          </p:nvSpPr>
          <p:spPr>
            <a:xfrm>
              <a:off x="3518102" y="1996413"/>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33" name="Oval 32">
              <a:extLst>
                <a:ext uri="{FF2B5EF4-FFF2-40B4-BE49-F238E27FC236}">
                  <a16:creationId xmlns="" xmlns:a16="http://schemas.microsoft.com/office/drawing/2014/main" id="{1825E1FF-9035-4F5E-9D2E-EFC8CB5C75B4}"/>
                </a:ext>
              </a:extLst>
            </p:cNvPr>
            <p:cNvSpPr/>
            <p:nvPr/>
          </p:nvSpPr>
          <p:spPr>
            <a:xfrm>
              <a:off x="4522748" y="2436597"/>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34" name="Oval 33">
              <a:extLst>
                <a:ext uri="{FF2B5EF4-FFF2-40B4-BE49-F238E27FC236}">
                  <a16:creationId xmlns="" xmlns:a16="http://schemas.microsoft.com/office/drawing/2014/main" id="{2F463BC8-FF34-42A6-9BA0-8DA8339CAF62}"/>
                </a:ext>
              </a:extLst>
            </p:cNvPr>
            <p:cNvSpPr/>
            <p:nvPr/>
          </p:nvSpPr>
          <p:spPr>
            <a:xfrm>
              <a:off x="4988386" y="3477157"/>
              <a:ext cx="899394" cy="899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54" name="Oval 53">
              <a:extLst>
                <a:ext uri="{FF2B5EF4-FFF2-40B4-BE49-F238E27FC236}">
                  <a16:creationId xmlns="" xmlns:a16="http://schemas.microsoft.com/office/drawing/2014/main" id="{E25DF158-D4AA-42A7-B281-D1108663234E}"/>
                </a:ext>
              </a:extLst>
            </p:cNvPr>
            <p:cNvSpPr>
              <a:spLocks noChangeAspect="1"/>
            </p:cNvSpPr>
            <p:nvPr/>
          </p:nvSpPr>
          <p:spPr>
            <a:xfrm>
              <a:off x="5054560" y="3534618"/>
              <a:ext cx="778827" cy="752629"/>
            </a:xfrm>
            <a:prstGeom prst="ellipse">
              <a:avLst/>
            </a:prstGeom>
            <a:blipFill dpi="0" rotWithShape="1">
              <a:blip r:embed="rId5" cstate="email">
                <a:extLst>
                  <a:ext uri="{28A0092B-C50C-407E-A947-70E740481C1C}">
                    <a14:useLocalDpi xmlns="" xmlns:a14="http://schemas.microsoft.com/office/drawing/2010/main"/>
                  </a:ext>
                </a:extLst>
              </a:blip>
              <a:srcRect/>
              <a:stretch>
                <a:fillRect l="1000" t="10000" r="1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dirty="0">
                <a:latin typeface="Arial" panose="020B0604020202020204" pitchFamily="34" charset="0"/>
              </a:endParaRPr>
            </a:p>
          </p:txBody>
        </p:sp>
        <p:sp>
          <p:nvSpPr>
            <p:cNvPr id="57" name="Oval 56">
              <a:extLst>
                <a:ext uri="{FF2B5EF4-FFF2-40B4-BE49-F238E27FC236}">
                  <a16:creationId xmlns="" xmlns:a16="http://schemas.microsoft.com/office/drawing/2014/main" id="{2079BBEF-168C-4424-83CA-A898D82C0C8C}"/>
                </a:ext>
              </a:extLst>
            </p:cNvPr>
            <p:cNvSpPr>
              <a:spLocks noChangeAspect="1"/>
            </p:cNvSpPr>
            <p:nvPr/>
          </p:nvSpPr>
          <p:spPr>
            <a:xfrm>
              <a:off x="3572992" y="2047659"/>
              <a:ext cx="797441" cy="770617"/>
            </a:xfrm>
            <a:prstGeom prst="ellipse">
              <a:avLst/>
            </a:prstGeom>
            <a:blipFill>
              <a:blip r:embed="rId6" cstate="email">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dirty="0">
                <a:latin typeface="Arial" panose="020B0604020202020204" pitchFamily="34" charset="0"/>
              </a:endParaRPr>
            </a:p>
          </p:txBody>
        </p:sp>
        <p:sp>
          <p:nvSpPr>
            <p:cNvPr id="58" name="Oval 57">
              <a:extLst>
                <a:ext uri="{FF2B5EF4-FFF2-40B4-BE49-F238E27FC236}">
                  <a16:creationId xmlns="" xmlns:a16="http://schemas.microsoft.com/office/drawing/2014/main" id="{18E2B58F-AA41-4216-9AEF-4C02CD03B78C}"/>
                </a:ext>
              </a:extLst>
            </p:cNvPr>
            <p:cNvSpPr>
              <a:spLocks noChangeAspect="1"/>
            </p:cNvSpPr>
            <p:nvPr/>
          </p:nvSpPr>
          <p:spPr>
            <a:xfrm>
              <a:off x="4587726" y="2543144"/>
              <a:ext cx="797169" cy="770354"/>
            </a:xfrm>
            <a:prstGeom prst="ellipse">
              <a:avLst/>
            </a:prstGeom>
            <a:blipFill dpi="0" rotWithShape="1">
              <a:blip r:embed="rId7" cstate="email">
                <a:extLst>
                  <a:ext uri="{28A0092B-C50C-407E-A947-70E740481C1C}">
                    <a14:useLocalDpi xmlns="" xmlns:a14="http://schemas.microsoft.com/office/drawing/2010/main"/>
                  </a:ext>
                </a:extLst>
              </a:blip>
              <a:srcRect/>
              <a:stretch>
                <a:fillRect l="-5000" t="-5000" r="-19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dirty="0">
                <a:ln>
                  <a:solidFill>
                    <a:srgbClr val="C00000"/>
                  </a:solidFill>
                </a:ln>
                <a:latin typeface="Arial" panose="020B0604020202020204" pitchFamily="34" charset="0"/>
              </a:endParaRPr>
            </a:p>
          </p:txBody>
        </p:sp>
        <p:sp>
          <p:nvSpPr>
            <p:cNvPr id="59" name="TextBox 58">
              <a:extLst>
                <a:ext uri="{FF2B5EF4-FFF2-40B4-BE49-F238E27FC236}">
                  <a16:creationId xmlns="" xmlns:a16="http://schemas.microsoft.com/office/drawing/2014/main" id="{69790DC7-E5B5-473E-ADB3-37A57EB70BA1}"/>
                </a:ext>
              </a:extLst>
            </p:cNvPr>
            <p:cNvSpPr txBox="1">
              <a:spLocks noChangeAspect="1"/>
            </p:cNvSpPr>
            <p:nvPr/>
          </p:nvSpPr>
          <p:spPr>
            <a:xfrm>
              <a:off x="2270626" y="3526880"/>
              <a:ext cx="462676" cy="210448"/>
            </a:xfrm>
            <a:prstGeom prst="rect">
              <a:avLst/>
            </a:prstGeom>
            <a:noFill/>
            <a:ln>
              <a:noFill/>
            </a:ln>
          </p:spPr>
          <p:txBody>
            <a:bodyPr wrap="square" rtlCol="0" anchor="ctr" anchorCtr="0">
              <a:spAutoFit/>
            </a:bodyPr>
            <a:lstStyle/>
            <a:p>
              <a:pPr algn="ctr"/>
              <a:r>
                <a:rPr lang="en-US" sz="700" b="1" dirty="0">
                  <a:solidFill>
                    <a:schemeClr val="bg1"/>
                  </a:solidFill>
                  <a:latin typeface="Arial" panose="020B0604020202020204" pitchFamily="34" charset="0"/>
                  <a:cs typeface="Andalus" panose="02020603050405020304" pitchFamily="18" charset="-78"/>
                </a:rPr>
                <a:t>NSAP</a:t>
              </a:r>
              <a:endParaRPr lang="en-IN" sz="700" b="1" dirty="0">
                <a:solidFill>
                  <a:schemeClr val="bg1"/>
                </a:solidFill>
                <a:latin typeface="Arial" panose="020B0604020202020204" pitchFamily="34" charset="0"/>
                <a:cs typeface="Andalus" panose="02020603050405020304" pitchFamily="18" charset="-78"/>
              </a:endParaRPr>
            </a:p>
          </p:txBody>
        </p:sp>
        <p:sp>
          <p:nvSpPr>
            <p:cNvPr id="62" name="Oval 61">
              <a:extLst>
                <a:ext uri="{FF2B5EF4-FFF2-40B4-BE49-F238E27FC236}">
                  <a16:creationId xmlns="" xmlns:a16="http://schemas.microsoft.com/office/drawing/2014/main" id="{7CBB472F-7A43-47C1-A81A-88CA73A7099A}"/>
                </a:ext>
              </a:extLst>
            </p:cNvPr>
            <p:cNvSpPr>
              <a:spLocks noChangeAspect="1"/>
            </p:cNvSpPr>
            <p:nvPr/>
          </p:nvSpPr>
          <p:spPr>
            <a:xfrm>
              <a:off x="2448215" y="4655760"/>
              <a:ext cx="807537" cy="780373"/>
            </a:xfrm>
            <a:prstGeom prst="ellipse">
              <a:avLst/>
            </a:prstGeom>
            <a:blipFill>
              <a:blip r:embed="rId8" cstate="email">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dirty="0">
                <a:latin typeface="Arial" panose="020B0604020202020204" pitchFamily="34" charset="0"/>
              </a:endParaRPr>
            </a:p>
          </p:txBody>
        </p:sp>
        <p:sp>
          <p:nvSpPr>
            <p:cNvPr id="63" name="Oval 62">
              <a:extLst>
                <a:ext uri="{FF2B5EF4-FFF2-40B4-BE49-F238E27FC236}">
                  <a16:creationId xmlns="" xmlns:a16="http://schemas.microsoft.com/office/drawing/2014/main" id="{A18691FA-F142-49A0-B5D8-4D1F67996A18}"/>
                </a:ext>
              </a:extLst>
            </p:cNvPr>
            <p:cNvSpPr>
              <a:spLocks noChangeAspect="1"/>
            </p:cNvSpPr>
            <p:nvPr/>
          </p:nvSpPr>
          <p:spPr>
            <a:xfrm>
              <a:off x="3582442" y="5059652"/>
              <a:ext cx="803798" cy="776760"/>
            </a:xfrm>
            <a:prstGeom prst="ellipse">
              <a:avLst/>
            </a:prstGeom>
            <a:blipFill dpi="0" rotWithShape="1">
              <a:blip r:embed="rId9" cstate="email">
                <a:extLst>
                  <a:ext uri="{28A0092B-C50C-407E-A947-70E740481C1C}">
                    <a14:useLocalDpi xmlns="" xmlns:a14="http://schemas.microsoft.com/office/drawing/2010/main"/>
                  </a:ext>
                </a:extLst>
              </a:blip>
              <a:srcRect/>
              <a:stretch>
                <a:fillRect l="-12000" t="-2000" r="-20000" b="-1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dirty="0">
                <a:latin typeface="Arial" panose="020B0604020202020204" pitchFamily="34" charset="0"/>
              </a:endParaRPr>
            </a:p>
          </p:txBody>
        </p:sp>
        <p:sp>
          <p:nvSpPr>
            <p:cNvPr id="66" name="Oval 65">
              <a:extLst>
                <a:ext uri="{FF2B5EF4-FFF2-40B4-BE49-F238E27FC236}">
                  <a16:creationId xmlns="" xmlns:a16="http://schemas.microsoft.com/office/drawing/2014/main" id="{4E7E7A24-8224-475F-92D4-E7CD96818985}"/>
                </a:ext>
              </a:extLst>
            </p:cNvPr>
            <p:cNvSpPr/>
            <p:nvPr/>
          </p:nvSpPr>
          <p:spPr>
            <a:xfrm>
              <a:off x="4729956" y="4608249"/>
              <a:ext cx="766420" cy="780501"/>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i="1" dirty="0">
                <a:latin typeface="Arial" panose="020B0604020202020204" pitchFamily="34" charset="0"/>
              </a:endParaRPr>
            </a:p>
          </p:txBody>
        </p:sp>
        <p:sp>
          <p:nvSpPr>
            <p:cNvPr id="67" name="Oval 66">
              <a:extLst>
                <a:ext uri="{FF2B5EF4-FFF2-40B4-BE49-F238E27FC236}">
                  <a16:creationId xmlns="" xmlns:a16="http://schemas.microsoft.com/office/drawing/2014/main" id="{E6093D76-2872-480F-AB75-CA2C0ADBE003}"/>
                </a:ext>
              </a:extLst>
            </p:cNvPr>
            <p:cNvSpPr/>
            <p:nvPr/>
          </p:nvSpPr>
          <p:spPr>
            <a:xfrm>
              <a:off x="2103635" y="3522333"/>
              <a:ext cx="807411" cy="78050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i="1" dirty="0">
                <a:latin typeface="Arial" panose="020B0604020202020204" pitchFamily="34" charset="0"/>
              </a:endParaRPr>
            </a:p>
          </p:txBody>
        </p:sp>
        <p:sp>
          <p:nvSpPr>
            <p:cNvPr id="68" name="Oval 67">
              <a:extLst>
                <a:ext uri="{FF2B5EF4-FFF2-40B4-BE49-F238E27FC236}">
                  <a16:creationId xmlns="" xmlns:a16="http://schemas.microsoft.com/office/drawing/2014/main" id="{64B12CBD-4A6F-47AA-96B7-EFC0E553C3C0}"/>
                </a:ext>
              </a:extLst>
            </p:cNvPr>
            <p:cNvSpPr/>
            <p:nvPr/>
          </p:nvSpPr>
          <p:spPr>
            <a:xfrm>
              <a:off x="2532526" y="2484358"/>
              <a:ext cx="783753" cy="780501"/>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i="1" dirty="0">
                <a:latin typeface="Arial" panose="020B0604020202020204" pitchFamily="34" charset="0"/>
              </a:endParaRPr>
            </a:p>
          </p:txBody>
        </p:sp>
        <p:sp>
          <p:nvSpPr>
            <p:cNvPr id="60" name="TextBox 59">
              <a:extLst>
                <a:ext uri="{FF2B5EF4-FFF2-40B4-BE49-F238E27FC236}">
                  <a16:creationId xmlns="" xmlns:a16="http://schemas.microsoft.com/office/drawing/2014/main" id="{4154EC3B-39F0-4CF0-B47A-83C1326999AF}"/>
                </a:ext>
              </a:extLst>
            </p:cNvPr>
            <p:cNvSpPr txBox="1">
              <a:spLocks noChangeAspect="1"/>
            </p:cNvSpPr>
            <p:nvPr/>
          </p:nvSpPr>
          <p:spPr>
            <a:xfrm>
              <a:off x="2500229" y="2654483"/>
              <a:ext cx="870564" cy="388519"/>
            </a:xfrm>
            <a:prstGeom prst="rect">
              <a:avLst/>
            </a:prstGeom>
            <a:noFill/>
            <a:ln>
              <a:noFill/>
            </a:ln>
          </p:spPr>
          <p:txBody>
            <a:bodyPr wrap="square" rtlCol="0" anchor="ctr" anchorCtr="0">
              <a:spAutoFit/>
            </a:bodyPr>
            <a:lstStyle/>
            <a:p>
              <a:pPr algn="ctr"/>
              <a:r>
                <a:rPr lang="en-US" sz="900" b="1" dirty="0">
                  <a:solidFill>
                    <a:schemeClr val="bg1"/>
                  </a:solidFill>
                  <a:latin typeface="Arial" panose="020B0604020202020204" pitchFamily="34" charset="0"/>
                  <a:cs typeface="Andalus" panose="02020603050405020304" pitchFamily="18" charset="-78"/>
                </a:rPr>
                <a:t>Mission</a:t>
              </a:r>
            </a:p>
            <a:p>
              <a:pPr algn="ctr"/>
              <a:r>
                <a:rPr lang="en-US" sz="900" b="1" dirty="0">
                  <a:solidFill>
                    <a:schemeClr val="bg1"/>
                  </a:solidFill>
                  <a:latin typeface="Arial" panose="020B0604020202020204" pitchFamily="34" charset="0"/>
                  <a:cs typeface="Andalus" panose="02020603050405020304" pitchFamily="18" charset="-78"/>
                </a:rPr>
                <a:t>Antyodaya</a:t>
              </a:r>
              <a:endParaRPr lang="en-IN" sz="900" b="1" dirty="0">
                <a:solidFill>
                  <a:schemeClr val="bg1"/>
                </a:solidFill>
                <a:latin typeface="Arial" panose="020B0604020202020204" pitchFamily="34" charset="0"/>
                <a:cs typeface="Andalus" panose="02020603050405020304" pitchFamily="18" charset="-78"/>
              </a:endParaRPr>
            </a:p>
          </p:txBody>
        </p:sp>
        <p:sp>
          <p:nvSpPr>
            <p:cNvPr id="77" name="TextBox 76">
              <a:extLst>
                <a:ext uri="{FF2B5EF4-FFF2-40B4-BE49-F238E27FC236}">
                  <a16:creationId xmlns="" xmlns:a16="http://schemas.microsoft.com/office/drawing/2014/main" id="{69619EC4-7122-43BD-B3DB-0902AC51A060}"/>
                </a:ext>
              </a:extLst>
            </p:cNvPr>
            <p:cNvSpPr txBox="1">
              <a:spLocks noChangeAspect="1"/>
            </p:cNvSpPr>
            <p:nvPr/>
          </p:nvSpPr>
          <p:spPr>
            <a:xfrm>
              <a:off x="2069288" y="3796806"/>
              <a:ext cx="848344" cy="291389"/>
            </a:xfrm>
            <a:prstGeom prst="rect">
              <a:avLst/>
            </a:prstGeom>
            <a:noFill/>
            <a:ln>
              <a:noFill/>
            </a:ln>
          </p:spPr>
          <p:txBody>
            <a:bodyPr wrap="square" rtlCol="0" anchor="ctr" anchorCtr="0">
              <a:spAutoFit/>
            </a:bodyPr>
            <a:lstStyle/>
            <a:p>
              <a:pPr algn="ctr"/>
              <a:r>
                <a:rPr lang="en-US" sz="1200" b="1" dirty="0">
                  <a:solidFill>
                    <a:schemeClr val="bg1"/>
                  </a:solidFill>
                  <a:latin typeface="Arial" panose="020B0604020202020204" pitchFamily="34" charset="0"/>
                  <a:cs typeface="Andalus" panose="02020603050405020304" pitchFamily="18" charset="-78"/>
                </a:rPr>
                <a:t>NSAP</a:t>
              </a:r>
              <a:endParaRPr lang="en-IN" sz="1400" b="1" dirty="0">
                <a:solidFill>
                  <a:schemeClr val="bg1"/>
                </a:solidFill>
                <a:latin typeface="Arial" panose="020B0604020202020204" pitchFamily="34" charset="0"/>
                <a:cs typeface="Andalus" panose="02020603050405020304" pitchFamily="18" charset="-78"/>
              </a:endParaRPr>
            </a:p>
          </p:txBody>
        </p:sp>
        <p:sp>
          <p:nvSpPr>
            <p:cNvPr id="78" name="TextBox 77">
              <a:extLst>
                <a:ext uri="{FF2B5EF4-FFF2-40B4-BE49-F238E27FC236}">
                  <a16:creationId xmlns="" xmlns:a16="http://schemas.microsoft.com/office/drawing/2014/main" id="{E55F02B2-3942-418B-811C-5289F0C6443A}"/>
                </a:ext>
              </a:extLst>
            </p:cNvPr>
            <p:cNvSpPr txBox="1">
              <a:spLocks noChangeAspect="1"/>
            </p:cNvSpPr>
            <p:nvPr/>
          </p:nvSpPr>
          <p:spPr>
            <a:xfrm>
              <a:off x="4715971" y="4825216"/>
              <a:ext cx="848344" cy="291389"/>
            </a:xfrm>
            <a:prstGeom prst="rect">
              <a:avLst/>
            </a:prstGeom>
            <a:noFill/>
            <a:ln>
              <a:noFill/>
            </a:ln>
          </p:spPr>
          <p:txBody>
            <a:bodyPr wrap="square" rtlCol="0" anchor="ctr" anchorCtr="0">
              <a:spAutoFit/>
            </a:bodyPr>
            <a:lstStyle/>
            <a:p>
              <a:pPr algn="ctr"/>
              <a:r>
                <a:rPr lang="en-US" sz="1200" b="1" dirty="0" err="1">
                  <a:solidFill>
                    <a:schemeClr val="bg1"/>
                  </a:solidFill>
                  <a:latin typeface="Arial" panose="020B0604020202020204" pitchFamily="34" charset="0"/>
                  <a:cs typeface="Andalus" panose="02020603050405020304" pitchFamily="18" charset="-78"/>
                </a:rPr>
                <a:t>NuRM</a:t>
              </a:r>
              <a:endParaRPr lang="en-IN" sz="1400" b="1" dirty="0">
                <a:solidFill>
                  <a:schemeClr val="bg1"/>
                </a:solidFill>
                <a:latin typeface="Arial" panose="020B0604020202020204" pitchFamily="34" charset="0"/>
                <a:cs typeface="Andalus" panose="02020603050405020304" pitchFamily="18" charset="-78"/>
              </a:endParaRPr>
            </a:p>
          </p:txBody>
        </p:sp>
        <p:sp>
          <p:nvSpPr>
            <p:cNvPr id="79" name="Oval 78">
              <a:extLst>
                <a:ext uri="{FF2B5EF4-FFF2-40B4-BE49-F238E27FC236}">
                  <a16:creationId xmlns="" xmlns:a16="http://schemas.microsoft.com/office/drawing/2014/main" id="{BDBDA2DF-EEFE-49C7-B495-B3E4CF548D82}"/>
                </a:ext>
              </a:extLst>
            </p:cNvPr>
            <p:cNvSpPr/>
            <p:nvPr/>
          </p:nvSpPr>
          <p:spPr>
            <a:xfrm>
              <a:off x="4879458" y="1552319"/>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0" name="Oval 79">
              <a:extLst>
                <a:ext uri="{FF2B5EF4-FFF2-40B4-BE49-F238E27FC236}">
                  <a16:creationId xmlns="" xmlns:a16="http://schemas.microsoft.com/office/drawing/2014/main" id="{C6971024-8206-4462-A226-3D360DE7C196}"/>
                </a:ext>
              </a:extLst>
            </p:cNvPr>
            <p:cNvSpPr/>
            <p:nvPr/>
          </p:nvSpPr>
          <p:spPr>
            <a:xfrm>
              <a:off x="5564315" y="2242110"/>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1" name="Oval 80">
              <a:extLst>
                <a:ext uri="{FF2B5EF4-FFF2-40B4-BE49-F238E27FC236}">
                  <a16:creationId xmlns="" xmlns:a16="http://schemas.microsoft.com/office/drawing/2014/main" id="{9FC4C769-37AA-4E96-92B2-10A19FC539D6}"/>
                </a:ext>
              </a:extLst>
            </p:cNvPr>
            <p:cNvSpPr/>
            <p:nvPr/>
          </p:nvSpPr>
          <p:spPr>
            <a:xfrm>
              <a:off x="5935329" y="3119753"/>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2" name="Oval 81">
              <a:extLst>
                <a:ext uri="{FF2B5EF4-FFF2-40B4-BE49-F238E27FC236}">
                  <a16:creationId xmlns="" xmlns:a16="http://schemas.microsoft.com/office/drawing/2014/main" id="{01B7C1AC-7D2B-411F-85DB-77E92736047A}"/>
                </a:ext>
              </a:extLst>
            </p:cNvPr>
            <p:cNvSpPr/>
            <p:nvPr/>
          </p:nvSpPr>
          <p:spPr>
            <a:xfrm>
              <a:off x="5899955" y="4103315"/>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3" name="Oval 82">
              <a:extLst>
                <a:ext uri="{FF2B5EF4-FFF2-40B4-BE49-F238E27FC236}">
                  <a16:creationId xmlns="" xmlns:a16="http://schemas.microsoft.com/office/drawing/2014/main" id="{21C66116-E795-48A3-A2E1-9D731D11733A}"/>
                </a:ext>
              </a:extLst>
            </p:cNvPr>
            <p:cNvSpPr/>
            <p:nvPr/>
          </p:nvSpPr>
          <p:spPr>
            <a:xfrm>
              <a:off x="5473227" y="4994591"/>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4" name="Oval 83">
              <a:extLst>
                <a:ext uri="{FF2B5EF4-FFF2-40B4-BE49-F238E27FC236}">
                  <a16:creationId xmlns="" xmlns:a16="http://schemas.microsoft.com/office/drawing/2014/main" id="{E554642E-7C7A-4929-A103-7FCC2D300361}"/>
                </a:ext>
              </a:extLst>
            </p:cNvPr>
            <p:cNvSpPr/>
            <p:nvPr/>
          </p:nvSpPr>
          <p:spPr>
            <a:xfrm>
              <a:off x="4701947" y="5661915"/>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5" name="Oval 84">
              <a:extLst>
                <a:ext uri="{FF2B5EF4-FFF2-40B4-BE49-F238E27FC236}">
                  <a16:creationId xmlns="" xmlns:a16="http://schemas.microsoft.com/office/drawing/2014/main" id="{B8FD845E-5EA8-4297-8083-D46ECB4F06F1}"/>
                </a:ext>
              </a:extLst>
            </p:cNvPr>
            <p:cNvSpPr/>
            <p:nvPr/>
          </p:nvSpPr>
          <p:spPr>
            <a:xfrm>
              <a:off x="3674288" y="5921277"/>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6" name="Oval 85">
              <a:extLst>
                <a:ext uri="{FF2B5EF4-FFF2-40B4-BE49-F238E27FC236}">
                  <a16:creationId xmlns="" xmlns:a16="http://schemas.microsoft.com/office/drawing/2014/main" id="{34D4F4FF-C151-4A47-BD4A-49AA8C8B405A}"/>
                </a:ext>
              </a:extLst>
            </p:cNvPr>
            <p:cNvSpPr/>
            <p:nvPr/>
          </p:nvSpPr>
          <p:spPr>
            <a:xfrm>
              <a:off x="2677032" y="5721023"/>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7" name="Oval 86">
              <a:extLst>
                <a:ext uri="{FF2B5EF4-FFF2-40B4-BE49-F238E27FC236}">
                  <a16:creationId xmlns="" xmlns:a16="http://schemas.microsoft.com/office/drawing/2014/main" id="{BA2B5AE0-21A7-4EB9-BAD0-E8678CC683B0}"/>
                </a:ext>
              </a:extLst>
            </p:cNvPr>
            <p:cNvSpPr/>
            <p:nvPr/>
          </p:nvSpPr>
          <p:spPr>
            <a:xfrm>
              <a:off x="1792101" y="5175341"/>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8" name="Oval 87">
              <a:extLst>
                <a:ext uri="{FF2B5EF4-FFF2-40B4-BE49-F238E27FC236}">
                  <a16:creationId xmlns="" xmlns:a16="http://schemas.microsoft.com/office/drawing/2014/main" id="{F94394F9-C3B8-40BA-822D-4929D0AB1A19}"/>
                </a:ext>
              </a:extLst>
            </p:cNvPr>
            <p:cNvSpPr/>
            <p:nvPr/>
          </p:nvSpPr>
          <p:spPr>
            <a:xfrm>
              <a:off x="1272560" y="4334836"/>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89" name="Oval 88">
              <a:extLst>
                <a:ext uri="{FF2B5EF4-FFF2-40B4-BE49-F238E27FC236}">
                  <a16:creationId xmlns="" xmlns:a16="http://schemas.microsoft.com/office/drawing/2014/main" id="{25544F03-18C6-4E83-A093-A3F0B656EDE3}"/>
                </a:ext>
              </a:extLst>
            </p:cNvPr>
            <p:cNvSpPr/>
            <p:nvPr/>
          </p:nvSpPr>
          <p:spPr>
            <a:xfrm>
              <a:off x="1177836" y="3399612"/>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90" name="Oval 89">
              <a:extLst>
                <a:ext uri="{FF2B5EF4-FFF2-40B4-BE49-F238E27FC236}">
                  <a16:creationId xmlns="" xmlns:a16="http://schemas.microsoft.com/office/drawing/2014/main" id="{4FD6037C-744B-482D-BC1D-98B8052060E2}"/>
                </a:ext>
              </a:extLst>
            </p:cNvPr>
            <p:cNvSpPr/>
            <p:nvPr/>
          </p:nvSpPr>
          <p:spPr>
            <a:xfrm>
              <a:off x="1481948" y="2495119"/>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91" name="Oval 90">
              <a:extLst>
                <a:ext uri="{FF2B5EF4-FFF2-40B4-BE49-F238E27FC236}">
                  <a16:creationId xmlns="" xmlns:a16="http://schemas.microsoft.com/office/drawing/2014/main" id="{8204224E-9547-4030-9D71-E469428E03A7}"/>
                </a:ext>
              </a:extLst>
            </p:cNvPr>
            <p:cNvSpPr/>
            <p:nvPr/>
          </p:nvSpPr>
          <p:spPr>
            <a:xfrm>
              <a:off x="2132570" y="1672358"/>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92" name="Oval 91">
              <a:extLst>
                <a:ext uri="{FF2B5EF4-FFF2-40B4-BE49-F238E27FC236}">
                  <a16:creationId xmlns="" xmlns:a16="http://schemas.microsoft.com/office/drawing/2014/main" id="{6AF2CC8A-851D-4BB5-9942-26AD68690E6F}"/>
                </a:ext>
              </a:extLst>
            </p:cNvPr>
            <p:cNvSpPr/>
            <p:nvPr/>
          </p:nvSpPr>
          <p:spPr>
            <a:xfrm>
              <a:off x="3025116" y="1272056"/>
              <a:ext cx="742027" cy="74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pic>
          <p:nvPicPr>
            <p:cNvPr id="93" name="Picture 92">
              <a:hlinkClick r:id="" action="ppaction://noaction"/>
              <a:extLst>
                <a:ext uri="{FF2B5EF4-FFF2-40B4-BE49-F238E27FC236}">
                  <a16:creationId xmlns="" xmlns:a16="http://schemas.microsoft.com/office/drawing/2014/main" id="{6C394764-E4E5-46CD-BA96-558D0DADF2E2}"/>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4028380" y="1247581"/>
              <a:ext cx="731771" cy="707156"/>
            </a:xfrm>
            <a:prstGeom prst="rect">
              <a:avLst/>
            </a:prstGeom>
            <a:ln>
              <a:noFill/>
            </a:ln>
            <a:effectLst>
              <a:outerShdw blurRad="50800" dist="38100" dir="2700000" algn="tl" rotWithShape="0">
                <a:prstClr val="black">
                  <a:alpha val="40000"/>
                </a:prstClr>
              </a:outerShdw>
            </a:effectLst>
          </p:spPr>
        </p:pic>
        <p:pic>
          <p:nvPicPr>
            <p:cNvPr id="94" name="Picture 93">
              <a:hlinkClick r:id="" action="ppaction://noaction"/>
              <a:extLst>
                <a:ext uri="{FF2B5EF4-FFF2-40B4-BE49-F238E27FC236}">
                  <a16:creationId xmlns="" xmlns:a16="http://schemas.microsoft.com/office/drawing/2014/main" id="{819D3879-052A-4499-B7C0-5A00FD3DBFCE}"/>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4887665" y="1608459"/>
              <a:ext cx="731771" cy="707156"/>
            </a:xfrm>
            <a:prstGeom prst="rect">
              <a:avLst/>
            </a:prstGeom>
            <a:ln>
              <a:noFill/>
            </a:ln>
            <a:effectLst>
              <a:outerShdw blurRad="50800" dist="38100" dir="2700000" algn="tl" rotWithShape="0">
                <a:prstClr val="black">
                  <a:alpha val="40000"/>
                </a:prstClr>
              </a:outerShdw>
            </a:effectLst>
          </p:spPr>
        </p:pic>
        <p:pic>
          <p:nvPicPr>
            <p:cNvPr id="95" name="Picture 94">
              <a:hlinkClick r:id="" action="ppaction://noaction"/>
              <a:extLst>
                <a:ext uri="{FF2B5EF4-FFF2-40B4-BE49-F238E27FC236}">
                  <a16:creationId xmlns="" xmlns:a16="http://schemas.microsoft.com/office/drawing/2014/main" id="{37C839B7-F01F-4429-96DC-DF025F906307}"/>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5577323" y="2276410"/>
              <a:ext cx="731771" cy="707156"/>
            </a:xfrm>
            <a:prstGeom prst="rect">
              <a:avLst/>
            </a:prstGeom>
            <a:ln>
              <a:noFill/>
            </a:ln>
            <a:effectLst>
              <a:outerShdw blurRad="50800" dist="38100" dir="2700000" algn="tl" rotWithShape="0">
                <a:prstClr val="black">
                  <a:alpha val="40000"/>
                </a:prstClr>
              </a:outerShdw>
            </a:effectLst>
          </p:spPr>
        </p:pic>
        <p:pic>
          <p:nvPicPr>
            <p:cNvPr id="96" name="Picture 95">
              <a:hlinkClick r:id="" action="ppaction://noaction"/>
              <a:extLst>
                <a:ext uri="{FF2B5EF4-FFF2-40B4-BE49-F238E27FC236}">
                  <a16:creationId xmlns="" xmlns:a16="http://schemas.microsoft.com/office/drawing/2014/main" id="{4EEC81A2-E959-4EBE-B788-435A78135FD3}"/>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5954553" y="3154624"/>
              <a:ext cx="731771" cy="707156"/>
            </a:xfrm>
            <a:prstGeom prst="rect">
              <a:avLst/>
            </a:prstGeom>
            <a:ln>
              <a:noFill/>
            </a:ln>
            <a:effectLst>
              <a:outerShdw blurRad="50800" dist="38100" dir="2700000" algn="tl" rotWithShape="0">
                <a:prstClr val="black">
                  <a:alpha val="40000"/>
                </a:prstClr>
              </a:outerShdw>
            </a:effectLst>
          </p:spPr>
        </p:pic>
        <p:pic>
          <p:nvPicPr>
            <p:cNvPr id="97" name="Picture 96">
              <a:hlinkClick r:id="" action="ppaction://noaction"/>
              <a:extLst>
                <a:ext uri="{FF2B5EF4-FFF2-40B4-BE49-F238E27FC236}">
                  <a16:creationId xmlns="" xmlns:a16="http://schemas.microsoft.com/office/drawing/2014/main" id="{EC11F7FE-5494-49FA-8FCF-D7DACBB8910A}"/>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5480899" y="5022122"/>
              <a:ext cx="731771" cy="707156"/>
            </a:xfrm>
            <a:prstGeom prst="rect">
              <a:avLst/>
            </a:prstGeom>
            <a:ln>
              <a:noFill/>
            </a:ln>
            <a:effectLst>
              <a:outerShdw blurRad="50800" dist="38100" dir="2700000" algn="tl" rotWithShape="0">
                <a:prstClr val="black">
                  <a:alpha val="40000"/>
                </a:prstClr>
              </a:outerShdw>
            </a:effectLst>
          </p:spPr>
        </p:pic>
        <p:pic>
          <p:nvPicPr>
            <p:cNvPr id="98" name="Picture 97">
              <a:hlinkClick r:id="" action="ppaction://noaction"/>
              <a:extLst>
                <a:ext uri="{FF2B5EF4-FFF2-40B4-BE49-F238E27FC236}">
                  <a16:creationId xmlns="" xmlns:a16="http://schemas.microsoft.com/office/drawing/2014/main" id="{357960D7-EA64-4034-BE88-EA180EE05EFD}"/>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4704319" y="5705441"/>
              <a:ext cx="731771" cy="707156"/>
            </a:xfrm>
            <a:prstGeom prst="rect">
              <a:avLst/>
            </a:prstGeom>
            <a:ln>
              <a:noFill/>
            </a:ln>
            <a:effectLst>
              <a:outerShdw blurRad="50800" dist="38100" dir="2700000" algn="tl" rotWithShape="0">
                <a:prstClr val="black">
                  <a:alpha val="40000"/>
                </a:prstClr>
              </a:outerShdw>
            </a:effectLst>
          </p:spPr>
        </p:pic>
        <p:pic>
          <p:nvPicPr>
            <p:cNvPr id="99" name="Picture 98">
              <a:hlinkClick r:id="" action="ppaction://noaction"/>
              <a:extLst>
                <a:ext uri="{FF2B5EF4-FFF2-40B4-BE49-F238E27FC236}">
                  <a16:creationId xmlns="" xmlns:a16="http://schemas.microsoft.com/office/drawing/2014/main" id="{D26F38B0-78ED-4B23-8651-1DD05AA1FB46}"/>
                </a:ext>
              </a:extLst>
            </p:cNvPr>
            <p:cNvPicPr>
              <a:picLocks noChangeAspect="1"/>
            </p:cNvPicPr>
            <p:nvPr/>
          </p:nvPicPr>
          <p:blipFill>
            <a:blip r:embed="rId10" cstate="email">
              <a:extLst>
                <a:ext uri="{28A0092B-C50C-407E-A947-70E740481C1C}">
                  <a14:useLocalDpi xmlns="" xmlns:a14="http://schemas.microsoft.com/office/drawing/2010/main"/>
                </a:ext>
              </a:extLst>
            </a:blip>
            <a:stretch>
              <a:fillRect/>
            </a:stretch>
          </p:blipFill>
          <p:spPr>
            <a:xfrm>
              <a:off x="3699170" y="5955383"/>
              <a:ext cx="731771" cy="707156"/>
            </a:xfrm>
            <a:prstGeom prst="rect">
              <a:avLst/>
            </a:prstGeom>
            <a:ln>
              <a:noFill/>
            </a:ln>
            <a:effectLst>
              <a:outerShdw blurRad="50800" dist="38100" dir="2700000" algn="tl" rotWithShape="0">
                <a:prstClr val="black">
                  <a:alpha val="40000"/>
                </a:prstClr>
              </a:outerShdw>
            </a:effectLst>
          </p:spPr>
        </p:pic>
        <p:pic>
          <p:nvPicPr>
            <p:cNvPr id="101" name="Picture 100">
              <a:hlinkClick r:id="" action="ppaction://noaction"/>
              <a:extLst>
                <a:ext uri="{FF2B5EF4-FFF2-40B4-BE49-F238E27FC236}">
                  <a16:creationId xmlns="" xmlns:a16="http://schemas.microsoft.com/office/drawing/2014/main" id="{29741DD3-B239-4E4A-8B5C-2265667E8B94}"/>
                </a:ext>
              </a:extLst>
            </p:cNvPr>
            <p:cNvPicPr>
              <a:picLocks noChangeAspect="1"/>
            </p:cNvPicPr>
            <p:nvPr/>
          </p:nvPicPr>
          <p:blipFill>
            <a:blip r:embed="rId11" cstate="email">
              <a:extLst>
                <a:ext uri="{28A0092B-C50C-407E-A947-70E740481C1C}">
                  <a14:useLocalDpi xmlns="" xmlns:a14="http://schemas.microsoft.com/office/drawing/2010/main"/>
                </a:ext>
              </a:extLst>
            </a:blip>
            <a:stretch>
              <a:fillRect/>
            </a:stretch>
          </p:blipFill>
          <p:spPr>
            <a:xfrm>
              <a:off x="5963590" y="4159420"/>
              <a:ext cx="635520" cy="614143"/>
            </a:xfrm>
            <a:prstGeom prst="rect">
              <a:avLst/>
            </a:prstGeom>
            <a:ln>
              <a:noFill/>
            </a:ln>
            <a:effectLst>
              <a:outerShdw blurRad="50800" dist="38100" dir="2700000" algn="tl" rotWithShape="0">
                <a:prstClr val="black">
                  <a:alpha val="40000"/>
                </a:prstClr>
              </a:outerShdw>
            </a:effectLst>
          </p:spPr>
        </p:pic>
        <p:sp>
          <p:nvSpPr>
            <p:cNvPr id="102" name="Oval 101">
              <a:hlinkClick r:id="" action="ppaction://noaction"/>
              <a:extLst>
                <a:ext uri="{FF2B5EF4-FFF2-40B4-BE49-F238E27FC236}">
                  <a16:creationId xmlns="" xmlns:a16="http://schemas.microsoft.com/office/drawing/2014/main" id="{DDB8F620-574E-48FB-A704-B619BCB193E1}"/>
                </a:ext>
              </a:extLst>
            </p:cNvPr>
            <p:cNvSpPr>
              <a:spLocks noChangeAspect="1"/>
            </p:cNvSpPr>
            <p:nvPr/>
          </p:nvSpPr>
          <p:spPr>
            <a:xfrm>
              <a:off x="1242160" y="3442096"/>
              <a:ext cx="636243" cy="648754"/>
            </a:xfrm>
            <a:prstGeom prst="ellipse">
              <a:avLst/>
            </a:prstGeom>
            <a:blipFill dpi="0" rotWithShape="1">
              <a:blip r:embed="rId12" cstate="email">
                <a:extLst>
                  <a:ext uri="{28A0092B-C50C-407E-A947-70E740481C1C}">
                    <a14:useLocalDpi xmlns="" xmlns:a14="http://schemas.microsoft.com/office/drawing/2010/main"/>
                  </a:ext>
                </a:extLst>
              </a:blip>
              <a:srcRect/>
              <a:stretch>
                <a:fillRect l="-1000" t="-7000" r="-9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sp>
          <p:nvSpPr>
            <p:cNvPr id="103" name="Oval 102">
              <a:hlinkClick r:id="" action="ppaction://noaction"/>
              <a:extLst>
                <a:ext uri="{FF2B5EF4-FFF2-40B4-BE49-F238E27FC236}">
                  <a16:creationId xmlns="" xmlns:a16="http://schemas.microsoft.com/office/drawing/2014/main" id="{FD05E0CF-F177-430E-8837-142A75D4C889}"/>
                </a:ext>
              </a:extLst>
            </p:cNvPr>
            <p:cNvSpPr>
              <a:spLocks noChangeAspect="1"/>
            </p:cNvSpPr>
            <p:nvPr/>
          </p:nvSpPr>
          <p:spPr>
            <a:xfrm>
              <a:off x="1843313" y="5228099"/>
              <a:ext cx="636243" cy="648754"/>
            </a:xfrm>
            <a:prstGeom prst="ellipse">
              <a:avLst/>
            </a:prstGeom>
            <a:blipFill dpi="0" rotWithShape="1">
              <a:blip r:embed="rId12" cstate="email">
                <a:extLst>
                  <a:ext uri="{28A0092B-C50C-407E-A947-70E740481C1C}">
                    <a14:useLocalDpi xmlns="" xmlns:a14="http://schemas.microsoft.com/office/drawing/2010/main"/>
                  </a:ext>
                </a:extLst>
              </a:blip>
              <a:srcRect/>
              <a:stretch>
                <a:fillRect l="-1000" t="-7000" r="-9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sp>
          <p:nvSpPr>
            <p:cNvPr id="104" name="Oval 103">
              <a:hlinkClick r:id="" action="ppaction://noaction"/>
              <a:extLst>
                <a:ext uri="{FF2B5EF4-FFF2-40B4-BE49-F238E27FC236}">
                  <a16:creationId xmlns="" xmlns:a16="http://schemas.microsoft.com/office/drawing/2014/main" id="{DB7306CD-D889-4BFF-B92B-2479323B6638}"/>
                </a:ext>
              </a:extLst>
            </p:cNvPr>
            <p:cNvSpPr>
              <a:spLocks noChangeAspect="1"/>
            </p:cNvSpPr>
            <p:nvPr/>
          </p:nvSpPr>
          <p:spPr>
            <a:xfrm>
              <a:off x="1321905" y="4369313"/>
              <a:ext cx="636243" cy="648754"/>
            </a:xfrm>
            <a:prstGeom prst="ellipse">
              <a:avLst/>
            </a:prstGeom>
            <a:blipFill dpi="0" rotWithShape="1">
              <a:blip r:embed="rId12" cstate="email">
                <a:extLst>
                  <a:ext uri="{28A0092B-C50C-407E-A947-70E740481C1C}">
                    <a14:useLocalDpi xmlns="" xmlns:a14="http://schemas.microsoft.com/office/drawing/2010/main"/>
                  </a:ext>
                </a:extLst>
              </a:blip>
              <a:srcRect/>
              <a:stretch>
                <a:fillRect l="-1000" t="-7000" r="-9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sp>
          <p:nvSpPr>
            <p:cNvPr id="106" name="Oval 105">
              <a:extLst>
                <a:ext uri="{FF2B5EF4-FFF2-40B4-BE49-F238E27FC236}">
                  <a16:creationId xmlns="" xmlns:a16="http://schemas.microsoft.com/office/drawing/2014/main" id="{83121FAE-31C0-4B32-9FB9-2A486AC9B35F}"/>
                </a:ext>
              </a:extLst>
            </p:cNvPr>
            <p:cNvSpPr>
              <a:spLocks noChangeAspect="1"/>
            </p:cNvSpPr>
            <p:nvPr/>
          </p:nvSpPr>
          <p:spPr>
            <a:xfrm>
              <a:off x="2716644" y="5760808"/>
              <a:ext cx="691273" cy="668021"/>
            </a:xfrm>
            <a:prstGeom prst="ellipse">
              <a:avLst/>
            </a:prstGeom>
            <a:blipFill dpi="0" rotWithShape="1">
              <a:blip r:embed="rId13" cstate="email">
                <a:extLst>
                  <a:ext uri="{28A0092B-C50C-407E-A947-70E740481C1C}">
                    <a14:useLocalDpi xmlns="" xmlns:a14="http://schemas.microsoft.com/office/drawing/2010/main"/>
                  </a:ext>
                </a:extLst>
              </a:blip>
              <a:srcRect/>
              <a:stretch>
                <a:fillRect l="-9000" t="-8000" r="-11000" b="-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sp>
          <p:nvSpPr>
            <p:cNvPr id="108" name="Oval 107">
              <a:extLst>
                <a:ext uri="{FF2B5EF4-FFF2-40B4-BE49-F238E27FC236}">
                  <a16:creationId xmlns="" xmlns:a16="http://schemas.microsoft.com/office/drawing/2014/main" id="{6FB2BBE7-BACD-4437-AA7B-CB418B38881C}"/>
                </a:ext>
              </a:extLst>
            </p:cNvPr>
            <p:cNvSpPr>
              <a:spLocks noChangeAspect="1"/>
            </p:cNvSpPr>
            <p:nvPr/>
          </p:nvSpPr>
          <p:spPr>
            <a:xfrm>
              <a:off x="1507324" y="2545643"/>
              <a:ext cx="691273" cy="668021"/>
            </a:xfrm>
            <a:prstGeom prst="ellipse">
              <a:avLst/>
            </a:prstGeom>
            <a:blipFill dpi="0" rotWithShape="1">
              <a:blip r:embed="rId13" cstate="email">
                <a:extLst>
                  <a:ext uri="{28A0092B-C50C-407E-A947-70E740481C1C}">
                    <a14:useLocalDpi xmlns="" xmlns:a14="http://schemas.microsoft.com/office/drawing/2010/main"/>
                  </a:ext>
                </a:extLst>
              </a:blip>
              <a:srcRect/>
              <a:stretch>
                <a:fillRect l="-9000" t="-8000" r="-11000" b="-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sp>
          <p:nvSpPr>
            <p:cNvPr id="109" name="Oval 108">
              <a:extLst>
                <a:ext uri="{FF2B5EF4-FFF2-40B4-BE49-F238E27FC236}">
                  <a16:creationId xmlns="" xmlns:a16="http://schemas.microsoft.com/office/drawing/2014/main" id="{C03AA801-9F89-44AD-9E5B-0FAB927377AF}"/>
                </a:ext>
              </a:extLst>
            </p:cNvPr>
            <p:cNvSpPr>
              <a:spLocks noChangeAspect="1"/>
            </p:cNvSpPr>
            <p:nvPr/>
          </p:nvSpPr>
          <p:spPr>
            <a:xfrm>
              <a:off x="2158530" y="1703524"/>
              <a:ext cx="691273" cy="668021"/>
            </a:xfrm>
            <a:prstGeom prst="ellipse">
              <a:avLst/>
            </a:prstGeom>
            <a:blipFill dpi="0" rotWithShape="1">
              <a:blip r:embed="rId13" cstate="email">
                <a:extLst>
                  <a:ext uri="{28A0092B-C50C-407E-A947-70E740481C1C}">
                    <a14:useLocalDpi xmlns="" xmlns:a14="http://schemas.microsoft.com/office/drawing/2010/main"/>
                  </a:ext>
                </a:extLst>
              </a:blip>
              <a:srcRect/>
              <a:stretch>
                <a:fillRect l="-9000" t="-8000" r="-11000" b="-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sp>
          <p:nvSpPr>
            <p:cNvPr id="110" name="Oval 109">
              <a:extLst>
                <a:ext uri="{FF2B5EF4-FFF2-40B4-BE49-F238E27FC236}">
                  <a16:creationId xmlns="" xmlns:a16="http://schemas.microsoft.com/office/drawing/2014/main" id="{DF1B653F-BBE2-40E2-B073-74DF1DC72330}"/>
                </a:ext>
              </a:extLst>
            </p:cNvPr>
            <p:cNvSpPr>
              <a:spLocks noChangeAspect="1"/>
            </p:cNvSpPr>
            <p:nvPr/>
          </p:nvSpPr>
          <p:spPr>
            <a:xfrm>
              <a:off x="3062312" y="1309411"/>
              <a:ext cx="691273" cy="668021"/>
            </a:xfrm>
            <a:prstGeom prst="ellipse">
              <a:avLst/>
            </a:prstGeom>
            <a:blipFill dpi="0" rotWithShape="1">
              <a:blip r:embed="rId13" cstate="email">
                <a:extLst>
                  <a:ext uri="{28A0092B-C50C-407E-A947-70E740481C1C}">
                    <a14:useLocalDpi xmlns="" xmlns:a14="http://schemas.microsoft.com/office/drawing/2010/main"/>
                  </a:ext>
                </a:extLst>
              </a:blip>
              <a:srcRect/>
              <a:stretch>
                <a:fillRect l="-9000" t="-8000" r="-11000" b="-9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grpSp>
      <p:sp>
        <p:nvSpPr>
          <p:cNvPr id="119" name="TextBox 118">
            <a:extLst>
              <a:ext uri="{FF2B5EF4-FFF2-40B4-BE49-F238E27FC236}">
                <a16:creationId xmlns="" xmlns:a16="http://schemas.microsoft.com/office/drawing/2014/main" id="{91436819-3B73-407E-AD26-B04A907EAF73}"/>
              </a:ext>
            </a:extLst>
          </p:cNvPr>
          <p:cNvSpPr txBox="1"/>
          <p:nvPr/>
        </p:nvSpPr>
        <p:spPr>
          <a:xfrm>
            <a:off x="5534502" y="1640934"/>
            <a:ext cx="1039095"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SAGY</a:t>
            </a:r>
            <a:endParaRPr lang="en-IN" sz="1400" b="1" dirty="0">
              <a:latin typeface="Arial" panose="020B0604020202020204" pitchFamily="34" charset="0"/>
              <a:ea typeface="Adobe Gothic Std B" panose="020B0800000000000000" pitchFamily="34" charset="-128"/>
            </a:endParaRPr>
          </a:p>
        </p:txBody>
      </p:sp>
      <p:sp>
        <p:nvSpPr>
          <p:cNvPr id="121" name="TextBox 120">
            <a:extLst>
              <a:ext uri="{FF2B5EF4-FFF2-40B4-BE49-F238E27FC236}">
                <a16:creationId xmlns="" xmlns:a16="http://schemas.microsoft.com/office/drawing/2014/main" id="{6818C531-4644-4FB3-8DF0-CFAB918A419E}"/>
              </a:ext>
            </a:extLst>
          </p:cNvPr>
          <p:cNvSpPr txBox="1"/>
          <p:nvPr/>
        </p:nvSpPr>
        <p:spPr>
          <a:xfrm>
            <a:off x="4586344" y="1191660"/>
            <a:ext cx="1261574"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NREGASoft</a:t>
            </a:r>
            <a:endParaRPr lang="en-IN" sz="1400" b="1" dirty="0">
              <a:latin typeface="Arial" panose="020B0604020202020204" pitchFamily="34" charset="0"/>
              <a:ea typeface="Adobe Gothic Std B" panose="020B0800000000000000" pitchFamily="34" charset="-128"/>
            </a:endParaRPr>
          </a:p>
        </p:txBody>
      </p:sp>
      <p:sp>
        <p:nvSpPr>
          <p:cNvPr id="122" name="TextBox 121">
            <a:extLst>
              <a:ext uri="{FF2B5EF4-FFF2-40B4-BE49-F238E27FC236}">
                <a16:creationId xmlns="" xmlns:a16="http://schemas.microsoft.com/office/drawing/2014/main" id="{BA43B514-EE3B-4CBB-8A0A-649905127F39}"/>
              </a:ext>
            </a:extLst>
          </p:cNvPr>
          <p:cNvSpPr txBox="1"/>
          <p:nvPr/>
        </p:nvSpPr>
        <p:spPr>
          <a:xfrm>
            <a:off x="6246002" y="2429936"/>
            <a:ext cx="1299385"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NSAP-PPS</a:t>
            </a:r>
            <a:endParaRPr lang="en-IN" sz="1400" b="1" dirty="0">
              <a:latin typeface="Arial" panose="020B0604020202020204" pitchFamily="34" charset="0"/>
              <a:ea typeface="Adobe Gothic Std B" panose="020B0800000000000000" pitchFamily="34" charset="-128"/>
            </a:endParaRPr>
          </a:p>
        </p:txBody>
      </p:sp>
      <p:sp>
        <p:nvSpPr>
          <p:cNvPr id="123" name="TextBox 122">
            <a:extLst>
              <a:ext uri="{FF2B5EF4-FFF2-40B4-BE49-F238E27FC236}">
                <a16:creationId xmlns="" xmlns:a16="http://schemas.microsoft.com/office/drawing/2014/main" id="{A1CC82EF-28C3-487B-898A-415DF3B1F412}"/>
              </a:ext>
            </a:extLst>
          </p:cNvPr>
          <p:cNvSpPr txBox="1"/>
          <p:nvPr/>
        </p:nvSpPr>
        <p:spPr>
          <a:xfrm>
            <a:off x="6441173" y="4381899"/>
            <a:ext cx="1131319"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My SHG</a:t>
            </a:r>
            <a:endParaRPr lang="en-IN" sz="1400" b="1" dirty="0">
              <a:latin typeface="Arial" panose="020B0604020202020204" pitchFamily="34" charset="0"/>
              <a:ea typeface="Adobe Gothic Std B" panose="020B0800000000000000" pitchFamily="34" charset="-128"/>
            </a:endParaRPr>
          </a:p>
        </p:txBody>
      </p:sp>
      <p:sp>
        <p:nvSpPr>
          <p:cNvPr id="124" name="TextBox 123">
            <a:extLst>
              <a:ext uri="{FF2B5EF4-FFF2-40B4-BE49-F238E27FC236}">
                <a16:creationId xmlns="" xmlns:a16="http://schemas.microsoft.com/office/drawing/2014/main" id="{54F53ABD-3EB9-484F-96BF-39E3F0F9E710}"/>
              </a:ext>
            </a:extLst>
          </p:cNvPr>
          <p:cNvSpPr txBox="1"/>
          <p:nvPr/>
        </p:nvSpPr>
        <p:spPr>
          <a:xfrm>
            <a:off x="6585704" y="3352055"/>
            <a:ext cx="1131319"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AwaasSoft</a:t>
            </a:r>
            <a:endParaRPr lang="en-IN" sz="1400" b="1" dirty="0">
              <a:latin typeface="Arial" panose="020B0604020202020204" pitchFamily="34" charset="0"/>
              <a:ea typeface="Adobe Gothic Std B" panose="020B0800000000000000" pitchFamily="34" charset="-128"/>
            </a:endParaRPr>
          </a:p>
        </p:txBody>
      </p:sp>
      <p:sp>
        <p:nvSpPr>
          <p:cNvPr id="69" name="TextBox 68">
            <a:extLst>
              <a:ext uri="{FF2B5EF4-FFF2-40B4-BE49-F238E27FC236}">
                <a16:creationId xmlns="" xmlns:a16="http://schemas.microsoft.com/office/drawing/2014/main" id="{708ADE97-2E09-42E8-A25F-3BF3D7478369}"/>
              </a:ext>
            </a:extLst>
          </p:cNvPr>
          <p:cNvSpPr txBox="1"/>
          <p:nvPr/>
        </p:nvSpPr>
        <p:spPr>
          <a:xfrm>
            <a:off x="6101199" y="5263224"/>
            <a:ext cx="1520388"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RurbanSoft</a:t>
            </a:r>
            <a:endParaRPr lang="en-IN" sz="1400" b="1" dirty="0">
              <a:latin typeface="Arial" panose="020B0604020202020204" pitchFamily="34" charset="0"/>
              <a:ea typeface="Adobe Gothic Std B" panose="020B0800000000000000" pitchFamily="34" charset="-128"/>
            </a:endParaRPr>
          </a:p>
        </p:txBody>
      </p:sp>
      <p:sp>
        <p:nvSpPr>
          <p:cNvPr id="70" name="TextBox 69">
            <a:extLst>
              <a:ext uri="{FF2B5EF4-FFF2-40B4-BE49-F238E27FC236}">
                <a16:creationId xmlns="" xmlns:a16="http://schemas.microsoft.com/office/drawing/2014/main" id="{947E0922-1D57-43BB-A4A1-1ABAF4622FF5}"/>
              </a:ext>
            </a:extLst>
          </p:cNvPr>
          <p:cNvSpPr txBox="1"/>
          <p:nvPr/>
        </p:nvSpPr>
        <p:spPr>
          <a:xfrm>
            <a:off x="5102259" y="6010212"/>
            <a:ext cx="1434792" cy="523220"/>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PRN Registration </a:t>
            </a:r>
            <a:endParaRPr lang="en-IN" sz="1400" b="1" dirty="0">
              <a:latin typeface="Arial" panose="020B0604020202020204" pitchFamily="34" charset="0"/>
              <a:ea typeface="Adobe Gothic Std B" panose="020B0800000000000000" pitchFamily="34" charset="-128"/>
            </a:endParaRPr>
          </a:p>
        </p:txBody>
      </p:sp>
      <p:sp>
        <p:nvSpPr>
          <p:cNvPr id="71" name="TextBox 70">
            <a:extLst>
              <a:ext uri="{FF2B5EF4-FFF2-40B4-BE49-F238E27FC236}">
                <a16:creationId xmlns="" xmlns:a16="http://schemas.microsoft.com/office/drawing/2014/main" id="{56BB6AEB-4F9F-4084-800F-581415C21D8A}"/>
              </a:ext>
            </a:extLst>
          </p:cNvPr>
          <p:cNvSpPr txBox="1"/>
          <p:nvPr/>
        </p:nvSpPr>
        <p:spPr>
          <a:xfrm>
            <a:off x="2897187" y="6550223"/>
            <a:ext cx="2590799"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e-</a:t>
            </a:r>
            <a:r>
              <a:rPr lang="en-US" sz="1400" b="1" dirty="0" err="1">
                <a:latin typeface="Arial" panose="020B0604020202020204" pitchFamily="34" charset="0"/>
                <a:ea typeface="Adobe Gothic Std B" panose="020B0800000000000000" pitchFamily="34" charset="-128"/>
              </a:rPr>
              <a:t>Kaushal</a:t>
            </a:r>
            <a:r>
              <a:rPr lang="en-US" sz="1400" b="1" dirty="0">
                <a:latin typeface="Arial" panose="020B0604020202020204" pitchFamily="34" charset="0"/>
                <a:ea typeface="Adobe Gothic Std B" panose="020B0800000000000000" pitchFamily="34" charset="-128"/>
              </a:rPr>
              <a:t> MPR</a:t>
            </a:r>
            <a:endParaRPr lang="en-IN" sz="1400" b="1" dirty="0">
              <a:latin typeface="Arial" panose="020B0604020202020204" pitchFamily="34" charset="0"/>
              <a:ea typeface="Adobe Gothic Std B" panose="020B0800000000000000" pitchFamily="34" charset="-128"/>
            </a:endParaRPr>
          </a:p>
        </p:txBody>
      </p:sp>
      <p:sp>
        <p:nvSpPr>
          <p:cNvPr id="72" name="TextBox 71">
            <a:extLst>
              <a:ext uri="{FF2B5EF4-FFF2-40B4-BE49-F238E27FC236}">
                <a16:creationId xmlns="" xmlns:a16="http://schemas.microsoft.com/office/drawing/2014/main" id="{AEDA751A-029A-4648-BC2F-110143B4BBF6}"/>
              </a:ext>
            </a:extLst>
          </p:cNvPr>
          <p:cNvSpPr txBox="1"/>
          <p:nvPr/>
        </p:nvSpPr>
        <p:spPr>
          <a:xfrm>
            <a:off x="1144587" y="6019800"/>
            <a:ext cx="1600200"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Kausal</a:t>
            </a:r>
            <a:r>
              <a:rPr lang="en-US" sz="1400" b="1" dirty="0">
                <a:latin typeface="Arial" panose="020B0604020202020204" pitchFamily="34" charset="0"/>
                <a:ea typeface="Adobe Gothic Std B" panose="020B0800000000000000" pitchFamily="34" charset="-128"/>
              </a:rPr>
              <a:t> </a:t>
            </a:r>
            <a:r>
              <a:rPr lang="en-US" sz="1400" b="1" dirty="0" err="1">
                <a:latin typeface="Arial" panose="020B0604020202020204" pitchFamily="34" charset="0"/>
                <a:ea typeface="Adobe Gothic Std B" panose="020B0800000000000000" pitchFamily="34" charset="-128"/>
              </a:rPr>
              <a:t>Panjee</a:t>
            </a:r>
            <a:endParaRPr lang="en-IN" sz="1400" b="1" dirty="0">
              <a:latin typeface="Arial" panose="020B0604020202020204" pitchFamily="34" charset="0"/>
              <a:ea typeface="Adobe Gothic Std B" panose="020B0800000000000000" pitchFamily="34" charset="-128"/>
            </a:endParaRPr>
          </a:p>
        </p:txBody>
      </p:sp>
      <p:sp>
        <p:nvSpPr>
          <p:cNvPr id="73" name="TextBox 72">
            <a:extLst>
              <a:ext uri="{FF2B5EF4-FFF2-40B4-BE49-F238E27FC236}">
                <a16:creationId xmlns="" xmlns:a16="http://schemas.microsoft.com/office/drawing/2014/main" id="{05389E39-975C-4075-8D95-CAA65293C684}"/>
              </a:ext>
            </a:extLst>
          </p:cNvPr>
          <p:cNvSpPr txBox="1"/>
          <p:nvPr/>
        </p:nvSpPr>
        <p:spPr>
          <a:xfrm>
            <a:off x="793036" y="5409226"/>
            <a:ext cx="1131319"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AwaasApp</a:t>
            </a:r>
            <a:endParaRPr lang="en-IN" sz="1400" b="1" dirty="0">
              <a:latin typeface="Arial" panose="020B0604020202020204" pitchFamily="34" charset="0"/>
              <a:ea typeface="Adobe Gothic Std B" panose="020B0800000000000000" pitchFamily="34" charset="-128"/>
            </a:endParaRPr>
          </a:p>
        </p:txBody>
      </p:sp>
      <p:sp>
        <p:nvSpPr>
          <p:cNvPr id="74" name="TextBox 73">
            <a:extLst>
              <a:ext uri="{FF2B5EF4-FFF2-40B4-BE49-F238E27FC236}">
                <a16:creationId xmlns="" xmlns:a16="http://schemas.microsoft.com/office/drawing/2014/main" id="{02CD514A-5234-45CA-9F4C-63488084594F}"/>
              </a:ext>
            </a:extLst>
          </p:cNvPr>
          <p:cNvSpPr txBox="1"/>
          <p:nvPr/>
        </p:nvSpPr>
        <p:spPr>
          <a:xfrm>
            <a:off x="325552" y="4587045"/>
            <a:ext cx="1131319"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Meri </a:t>
            </a:r>
            <a:r>
              <a:rPr lang="en-US" sz="1400" b="1" dirty="0" err="1">
                <a:latin typeface="Arial" panose="020B0604020202020204" pitchFamily="34" charset="0"/>
                <a:ea typeface="Adobe Gothic Std B" panose="020B0800000000000000" pitchFamily="34" charset="-128"/>
              </a:rPr>
              <a:t>Sadak</a:t>
            </a:r>
            <a:endParaRPr lang="en-IN" sz="1400" b="1" dirty="0">
              <a:latin typeface="Arial" panose="020B0604020202020204" pitchFamily="34" charset="0"/>
              <a:ea typeface="Adobe Gothic Std B" panose="020B0800000000000000" pitchFamily="34" charset="-128"/>
            </a:endParaRPr>
          </a:p>
        </p:txBody>
      </p:sp>
      <p:sp>
        <p:nvSpPr>
          <p:cNvPr id="75" name="TextBox 74">
            <a:extLst>
              <a:ext uri="{FF2B5EF4-FFF2-40B4-BE49-F238E27FC236}">
                <a16:creationId xmlns="" xmlns:a16="http://schemas.microsoft.com/office/drawing/2014/main" id="{2B796771-3390-4B32-B031-1C2A3EF351FD}"/>
              </a:ext>
            </a:extLst>
          </p:cNvPr>
          <p:cNvSpPr txBox="1"/>
          <p:nvPr/>
        </p:nvSpPr>
        <p:spPr>
          <a:xfrm>
            <a:off x="1398" y="3547638"/>
            <a:ext cx="1467562"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GeoMGNREGA</a:t>
            </a:r>
            <a:endParaRPr lang="en-IN" sz="1400" b="1" dirty="0">
              <a:latin typeface="Arial" panose="020B0604020202020204" pitchFamily="34" charset="0"/>
              <a:ea typeface="Adobe Gothic Std B" panose="020B0800000000000000" pitchFamily="34" charset="-128"/>
            </a:endParaRPr>
          </a:p>
        </p:txBody>
      </p:sp>
      <p:sp>
        <p:nvSpPr>
          <p:cNvPr id="76" name="TextBox 75">
            <a:extLst>
              <a:ext uri="{FF2B5EF4-FFF2-40B4-BE49-F238E27FC236}">
                <a16:creationId xmlns="" xmlns:a16="http://schemas.microsoft.com/office/drawing/2014/main" id="{CA7C21AE-40FF-4EC3-AA40-DA7600278C46}"/>
              </a:ext>
            </a:extLst>
          </p:cNvPr>
          <p:cNvSpPr txBox="1"/>
          <p:nvPr/>
        </p:nvSpPr>
        <p:spPr>
          <a:xfrm>
            <a:off x="674964" y="2534925"/>
            <a:ext cx="1131319"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OMMAS</a:t>
            </a:r>
            <a:endParaRPr lang="en-IN" sz="1400" b="1" dirty="0">
              <a:latin typeface="Arial" panose="020B0604020202020204" pitchFamily="34" charset="0"/>
              <a:ea typeface="Adobe Gothic Std B" panose="020B0800000000000000" pitchFamily="34" charset="-128"/>
            </a:endParaRPr>
          </a:p>
        </p:txBody>
      </p:sp>
      <p:sp>
        <p:nvSpPr>
          <p:cNvPr id="100" name="TextBox 99">
            <a:extLst>
              <a:ext uri="{FF2B5EF4-FFF2-40B4-BE49-F238E27FC236}">
                <a16:creationId xmlns="" xmlns:a16="http://schemas.microsoft.com/office/drawing/2014/main" id="{43E0E9FA-C59C-4808-87DA-BF1B532DC5CA}"/>
              </a:ext>
            </a:extLst>
          </p:cNvPr>
          <p:cNvSpPr txBox="1"/>
          <p:nvPr/>
        </p:nvSpPr>
        <p:spPr>
          <a:xfrm>
            <a:off x="915987" y="1568378"/>
            <a:ext cx="1614895"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MA Survey App</a:t>
            </a:r>
            <a:endParaRPr lang="en-IN" sz="1400" b="1" dirty="0">
              <a:latin typeface="Arial" panose="020B0604020202020204" pitchFamily="34" charset="0"/>
              <a:ea typeface="Adobe Gothic Std B" panose="020B0800000000000000" pitchFamily="34" charset="-128"/>
            </a:endParaRPr>
          </a:p>
        </p:txBody>
      </p:sp>
      <p:sp>
        <p:nvSpPr>
          <p:cNvPr id="105" name="TextBox 104">
            <a:extLst>
              <a:ext uri="{FF2B5EF4-FFF2-40B4-BE49-F238E27FC236}">
                <a16:creationId xmlns="" xmlns:a16="http://schemas.microsoft.com/office/drawing/2014/main" id="{01E30AD7-85DF-4BFD-A9DC-4830D167706A}"/>
              </a:ext>
            </a:extLst>
          </p:cNvPr>
          <p:cNvSpPr txBox="1"/>
          <p:nvPr/>
        </p:nvSpPr>
        <p:spPr>
          <a:xfrm>
            <a:off x="2134551" y="1171549"/>
            <a:ext cx="1524636"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JANMNREGA</a:t>
            </a:r>
            <a:endParaRPr lang="en-IN" sz="1400" b="1" dirty="0">
              <a:latin typeface="Arial" panose="020B0604020202020204" pitchFamily="34" charset="0"/>
              <a:ea typeface="Adobe Gothic Std B" panose="020B0800000000000000" pitchFamily="34" charset="-128"/>
            </a:endParaRPr>
          </a:p>
        </p:txBody>
      </p:sp>
      <p:sp>
        <p:nvSpPr>
          <p:cNvPr id="107" name="Arc 106">
            <a:extLst>
              <a:ext uri="{FF2B5EF4-FFF2-40B4-BE49-F238E27FC236}">
                <a16:creationId xmlns="" xmlns:a16="http://schemas.microsoft.com/office/drawing/2014/main" id="{6AD2EDA1-FEE5-4F8B-B65E-506E4D3B12A8}"/>
              </a:ext>
            </a:extLst>
          </p:cNvPr>
          <p:cNvSpPr/>
          <p:nvPr/>
        </p:nvSpPr>
        <p:spPr>
          <a:xfrm rot="2728862">
            <a:off x="4993258" y="2198318"/>
            <a:ext cx="3045903" cy="3079089"/>
          </a:xfrm>
          <a:prstGeom prst="arc">
            <a:avLst>
              <a:gd name="adj1" fmla="val 16200000"/>
              <a:gd name="adj2" fmla="val 21575882"/>
            </a:avLst>
          </a:prstGeom>
          <a:ln>
            <a:solidFill>
              <a:srgbClr val="7030A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800" b="1" dirty="0">
              <a:latin typeface="Arial" panose="020B0604020202020204" pitchFamily="34" charset="0"/>
            </a:endParaRPr>
          </a:p>
        </p:txBody>
      </p:sp>
      <p:pic>
        <p:nvPicPr>
          <p:cNvPr id="133" name="Picture 132">
            <a:hlinkClick r:id="" action="ppaction://noaction"/>
            <a:extLst>
              <a:ext uri="{FF2B5EF4-FFF2-40B4-BE49-F238E27FC236}">
                <a16:creationId xmlns="" xmlns:a16="http://schemas.microsoft.com/office/drawing/2014/main" id="{39970EB9-065F-4972-8AA8-790E321B0689}"/>
              </a:ext>
            </a:extLst>
          </p:cNvPr>
          <p:cNvPicPr>
            <a:picLocks noChangeAspect="1"/>
          </p:cNvPicPr>
          <p:nvPr/>
        </p:nvPicPr>
        <p:blipFill>
          <a:blip r:embed="rId14" cstate="email">
            <a:extLst>
              <a:ext uri="{28A0092B-C50C-407E-A947-70E740481C1C}">
                <a14:useLocalDpi xmlns="" xmlns:a14="http://schemas.microsoft.com/office/drawing/2010/main"/>
              </a:ext>
            </a:extLst>
          </a:blip>
          <a:stretch>
            <a:fillRect/>
          </a:stretch>
        </p:blipFill>
        <p:spPr>
          <a:xfrm>
            <a:off x="8800871" y="1448392"/>
            <a:ext cx="864515" cy="825603"/>
          </a:xfrm>
          <a:prstGeom prst="rect">
            <a:avLst/>
          </a:prstGeom>
          <a:ln>
            <a:noFill/>
          </a:ln>
          <a:effectLst>
            <a:outerShdw blurRad="50800" dist="38100" dir="2700000" algn="tl" rotWithShape="0">
              <a:prstClr val="black">
                <a:alpha val="40000"/>
              </a:prstClr>
            </a:outerShdw>
          </a:effectLst>
        </p:spPr>
      </p:pic>
      <p:sp>
        <p:nvSpPr>
          <p:cNvPr id="138" name="Oval 137">
            <a:hlinkClick r:id="" action="ppaction://noaction"/>
            <a:extLst>
              <a:ext uri="{FF2B5EF4-FFF2-40B4-BE49-F238E27FC236}">
                <a16:creationId xmlns="" xmlns:a16="http://schemas.microsoft.com/office/drawing/2014/main" id="{9F3F931C-ACE8-4F62-B4BA-5F53A464A8E5}"/>
              </a:ext>
            </a:extLst>
          </p:cNvPr>
          <p:cNvSpPr>
            <a:spLocks noChangeAspect="1"/>
          </p:cNvSpPr>
          <p:nvPr/>
        </p:nvSpPr>
        <p:spPr>
          <a:xfrm>
            <a:off x="8863242" y="3800970"/>
            <a:ext cx="739770" cy="745911"/>
          </a:xfrm>
          <a:prstGeom prst="ellipse">
            <a:avLst/>
          </a:prstGeom>
          <a:blipFill dpi="0" rotWithShape="1">
            <a:blip r:embed="rId15" cstate="email">
              <a:extLst>
                <a:ext uri="{28A0092B-C50C-407E-A947-70E740481C1C}">
                  <a14:useLocalDpi xmlns="" xmlns:a14="http://schemas.microsoft.com/office/drawing/2010/main"/>
                </a:ext>
              </a:extLst>
            </a:blip>
            <a:srcRect/>
            <a:stretch>
              <a:fillRect l="-1000" t="-7000" r="-9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67508" rtlCol="0" anchor="ctr"/>
          <a:lstStyle/>
          <a:p>
            <a:pPr algn="ctr"/>
            <a:endParaRPr lang="en-IN" sz="800" b="1" dirty="0">
              <a:latin typeface="Arial" panose="020B0604020202020204" pitchFamily="34" charset="0"/>
            </a:endParaRPr>
          </a:p>
        </p:txBody>
      </p:sp>
      <p:grpSp>
        <p:nvGrpSpPr>
          <p:cNvPr id="2" name="Group 1">
            <a:extLst>
              <a:ext uri="{FF2B5EF4-FFF2-40B4-BE49-F238E27FC236}">
                <a16:creationId xmlns="" xmlns:a16="http://schemas.microsoft.com/office/drawing/2014/main" id="{0E335C49-E521-4A71-A4FF-218F335C8262}"/>
              </a:ext>
            </a:extLst>
          </p:cNvPr>
          <p:cNvGrpSpPr/>
          <p:nvPr/>
        </p:nvGrpSpPr>
        <p:grpSpPr>
          <a:xfrm>
            <a:off x="8877265" y="4627743"/>
            <a:ext cx="711724" cy="695153"/>
            <a:chOff x="8848987" y="4455569"/>
            <a:chExt cx="711724" cy="695153"/>
          </a:xfrm>
        </p:grpSpPr>
        <p:sp>
          <p:nvSpPr>
            <p:cNvPr id="139" name="Oval 138">
              <a:extLst>
                <a:ext uri="{FF2B5EF4-FFF2-40B4-BE49-F238E27FC236}">
                  <a16:creationId xmlns="" xmlns:a16="http://schemas.microsoft.com/office/drawing/2014/main" id="{876A89EC-A1F3-42A6-891F-A2EF4CBA3AEC}"/>
                </a:ext>
              </a:extLst>
            </p:cNvPr>
            <p:cNvSpPr/>
            <p:nvPr/>
          </p:nvSpPr>
          <p:spPr>
            <a:xfrm>
              <a:off x="8848987" y="4455569"/>
              <a:ext cx="711724" cy="695153"/>
            </a:xfrm>
            <a:prstGeom prst="ellipse">
              <a:avLst/>
            </a:prstGeom>
            <a:noFill/>
            <a:ln w="38100">
              <a:solidFill>
                <a:srgbClr val="086F82"/>
              </a:solidFill>
            </a:ln>
            <a:effectLst>
              <a:outerShdw blurRad="508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sp>
          <p:nvSpPr>
            <p:cNvPr id="140" name="Rectangle 139">
              <a:extLst>
                <a:ext uri="{FF2B5EF4-FFF2-40B4-BE49-F238E27FC236}">
                  <a16:creationId xmlns="" xmlns:a16="http://schemas.microsoft.com/office/drawing/2014/main" id="{80CA0747-2C24-4FC2-817F-99987AD9A908}"/>
                </a:ext>
              </a:extLst>
            </p:cNvPr>
            <p:cNvSpPr/>
            <p:nvPr/>
          </p:nvSpPr>
          <p:spPr>
            <a:xfrm>
              <a:off x="8983907" y="4553036"/>
              <a:ext cx="508258" cy="516511"/>
            </a:xfrm>
            <a:prstGeom prst="rect">
              <a:avLst/>
            </a:prstGeom>
            <a:blipFill dpi="0" rotWithShape="1">
              <a:blip r:embed="rId16" cstate="email">
                <a:extLst>
                  <a:ext uri="{28A0092B-C50C-407E-A947-70E740481C1C}">
                    <a14:useLocalDpi xmlns=""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grpSp>
      <p:grpSp>
        <p:nvGrpSpPr>
          <p:cNvPr id="3" name="Group 2">
            <a:extLst>
              <a:ext uri="{FF2B5EF4-FFF2-40B4-BE49-F238E27FC236}">
                <a16:creationId xmlns="" xmlns:a16="http://schemas.microsoft.com/office/drawing/2014/main" id="{8F949DCC-65CF-4B16-BDA1-A65D141ADC7F}"/>
              </a:ext>
            </a:extLst>
          </p:cNvPr>
          <p:cNvGrpSpPr/>
          <p:nvPr/>
        </p:nvGrpSpPr>
        <p:grpSpPr>
          <a:xfrm>
            <a:off x="8877265" y="5403758"/>
            <a:ext cx="711724" cy="695153"/>
            <a:chOff x="8822724" y="5687398"/>
            <a:chExt cx="711724" cy="695153"/>
          </a:xfrm>
        </p:grpSpPr>
        <p:pic>
          <p:nvPicPr>
            <p:cNvPr id="132" name="Picture 131" descr="Sabka Saath, Sabka gaon, Sabka vikas (Logo) PNG.png">
              <a:extLst>
                <a:ext uri="{FF2B5EF4-FFF2-40B4-BE49-F238E27FC236}">
                  <a16:creationId xmlns="" xmlns:a16="http://schemas.microsoft.com/office/drawing/2014/main" id="{2934FD23-6B7A-45D0-9913-C579BE8F3485}"/>
                </a:ext>
              </a:extLst>
            </p:cNvPr>
            <p:cNvPicPr>
              <a:picLocks noChangeAspect="1"/>
            </p:cNvPicPr>
            <p:nvPr/>
          </p:nvPicPr>
          <p:blipFill>
            <a:blip r:embed="rId17" cstate="email">
              <a:extLst>
                <a:ext uri="{BEBA8EAE-BF5A-486C-A8C5-ECC9F3942E4B}">
                  <a14:imgProps xmlns="" xmlns:a14="http://schemas.microsoft.com/office/drawing/2010/main">
                    <a14:imgLayer r:embed="rId19">
                      <a14:imgEffect>
                        <a14:brightnessContrast bright="-20000"/>
                      </a14:imgEffect>
                    </a14:imgLayer>
                  </a14:imgProps>
                </a:ext>
                <a:ext uri="{28A0092B-C50C-407E-A947-70E740481C1C}">
                  <a14:useLocalDpi xmlns="" xmlns:a14="http://schemas.microsoft.com/office/drawing/2010/main"/>
                </a:ext>
              </a:extLst>
            </a:blip>
            <a:stretch>
              <a:fillRect/>
            </a:stretch>
          </p:blipFill>
          <p:spPr>
            <a:xfrm>
              <a:off x="8916736" y="5817023"/>
              <a:ext cx="513418" cy="467708"/>
            </a:xfrm>
            <a:prstGeom prst="rect">
              <a:avLst/>
            </a:prstGeom>
          </p:spPr>
        </p:pic>
        <p:sp>
          <p:nvSpPr>
            <p:cNvPr id="142" name="Oval 141">
              <a:extLst>
                <a:ext uri="{FF2B5EF4-FFF2-40B4-BE49-F238E27FC236}">
                  <a16:creationId xmlns="" xmlns:a16="http://schemas.microsoft.com/office/drawing/2014/main" id="{4DE5690E-B8E9-438B-BE90-5E1662DA43A1}"/>
                </a:ext>
              </a:extLst>
            </p:cNvPr>
            <p:cNvSpPr/>
            <p:nvPr/>
          </p:nvSpPr>
          <p:spPr>
            <a:xfrm>
              <a:off x="8822724" y="5687398"/>
              <a:ext cx="711724" cy="695153"/>
            </a:xfrm>
            <a:prstGeom prst="ellipse">
              <a:avLst/>
            </a:prstGeom>
            <a:noFill/>
            <a:ln w="38100">
              <a:solidFill>
                <a:srgbClr val="086F82"/>
              </a:solidFill>
            </a:ln>
            <a:effectLst>
              <a:outerShdw blurRad="508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b="1" dirty="0">
                <a:latin typeface="Arial" panose="020B0604020202020204" pitchFamily="34" charset="0"/>
              </a:endParaRPr>
            </a:p>
          </p:txBody>
        </p:sp>
      </p:grpSp>
      <p:pic>
        <p:nvPicPr>
          <p:cNvPr id="144" name="Picture 143">
            <a:hlinkClick r:id="" action="ppaction://noaction"/>
            <a:extLst>
              <a:ext uri="{FF2B5EF4-FFF2-40B4-BE49-F238E27FC236}">
                <a16:creationId xmlns="" xmlns:a16="http://schemas.microsoft.com/office/drawing/2014/main" id="{82A39146-8843-4F56-86C3-089C65C11424}"/>
              </a:ext>
            </a:extLst>
          </p:cNvPr>
          <p:cNvPicPr>
            <a:picLocks noChangeAspect="1"/>
          </p:cNvPicPr>
          <p:nvPr/>
        </p:nvPicPr>
        <p:blipFill>
          <a:blip r:embed="rId14" cstate="email">
            <a:extLst>
              <a:ext uri="{28A0092B-C50C-407E-A947-70E740481C1C}">
                <a14:useLocalDpi xmlns="" xmlns:a14="http://schemas.microsoft.com/office/drawing/2010/main"/>
              </a:ext>
            </a:extLst>
          </a:blip>
          <a:stretch>
            <a:fillRect/>
          </a:stretch>
        </p:blipFill>
        <p:spPr>
          <a:xfrm>
            <a:off x="8800871" y="2227399"/>
            <a:ext cx="864515" cy="826124"/>
          </a:xfrm>
          <a:prstGeom prst="rect">
            <a:avLst/>
          </a:prstGeom>
          <a:ln>
            <a:noFill/>
          </a:ln>
          <a:effectLst>
            <a:outerShdw blurRad="50800" dist="38100" dir="2700000" algn="tl" rotWithShape="0">
              <a:prstClr val="black">
                <a:alpha val="40000"/>
              </a:prstClr>
            </a:outerShdw>
          </a:effectLst>
        </p:spPr>
      </p:pic>
      <p:sp>
        <p:nvSpPr>
          <p:cNvPr id="145" name="TextBox 144">
            <a:extLst>
              <a:ext uri="{FF2B5EF4-FFF2-40B4-BE49-F238E27FC236}">
                <a16:creationId xmlns="" xmlns:a16="http://schemas.microsoft.com/office/drawing/2014/main" id="{14CADAAF-B6B1-4F6C-96C7-0EE092D5DC65}"/>
              </a:ext>
            </a:extLst>
          </p:cNvPr>
          <p:cNvSpPr txBox="1"/>
          <p:nvPr/>
        </p:nvSpPr>
        <p:spPr>
          <a:xfrm>
            <a:off x="9664382" y="1674853"/>
            <a:ext cx="1508874"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DoRD</a:t>
            </a:r>
            <a:r>
              <a:rPr lang="en-US" sz="1400" b="1" dirty="0">
                <a:latin typeface="Arial" panose="020B0604020202020204" pitchFamily="34" charset="0"/>
                <a:ea typeface="Adobe Gothic Std B" panose="020B0800000000000000" pitchFamily="34" charset="-128"/>
              </a:rPr>
              <a:t> Website</a:t>
            </a:r>
            <a:endParaRPr lang="en-IN" sz="1400" b="1" dirty="0">
              <a:latin typeface="Arial" panose="020B0604020202020204" pitchFamily="34" charset="0"/>
              <a:ea typeface="Adobe Gothic Std B" panose="020B0800000000000000" pitchFamily="34" charset="-128"/>
            </a:endParaRPr>
          </a:p>
        </p:txBody>
      </p:sp>
      <p:sp>
        <p:nvSpPr>
          <p:cNvPr id="146" name="TextBox 145">
            <a:extLst>
              <a:ext uri="{FF2B5EF4-FFF2-40B4-BE49-F238E27FC236}">
                <a16:creationId xmlns="" xmlns:a16="http://schemas.microsoft.com/office/drawing/2014/main" id="{45A56834-8607-4C90-BD59-C0A4F304DA9C}"/>
              </a:ext>
            </a:extLst>
          </p:cNvPr>
          <p:cNvSpPr txBox="1"/>
          <p:nvPr/>
        </p:nvSpPr>
        <p:spPr>
          <a:xfrm>
            <a:off x="9645977" y="2448645"/>
            <a:ext cx="1508874"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NGO Portal</a:t>
            </a:r>
            <a:endParaRPr lang="en-IN" sz="1400" b="1" dirty="0">
              <a:latin typeface="Arial" panose="020B0604020202020204" pitchFamily="34" charset="0"/>
              <a:ea typeface="Adobe Gothic Std B" panose="020B0800000000000000" pitchFamily="34" charset="-128"/>
            </a:endParaRPr>
          </a:p>
        </p:txBody>
      </p:sp>
      <p:sp>
        <p:nvSpPr>
          <p:cNvPr id="147" name="TextBox 146">
            <a:extLst>
              <a:ext uri="{FF2B5EF4-FFF2-40B4-BE49-F238E27FC236}">
                <a16:creationId xmlns="" xmlns:a16="http://schemas.microsoft.com/office/drawing/2014/main" id="{5999A25A-1FBE-4B00-92CF-80C3E1F80EEE}"/>
              </a:ext>
            </a:extLst>
          </p:cNvPr>
          <p:cNvSpPr txBox="1"/>
          <p:nvPr/>
        </p:nvSpPr>
        <p:spPr>
          <a:xfrm>
            <a:off x="9637669" y="3231600"/>
            <a:ext cx="1508874"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Daily Website</a:t>
            </a:r>
            <a:endParaRPr lang="en-IN" sz="1400" b="1" dirty="0">
              <a:latin typeface="Arial" panose="020B0604020202020204" pitchFamily="34" charset="0"/>
              <a:ea typeface="Adobe Gothic Std B" panose="020B0800000000000000" pitchFamily="34" charset="-128"/>
            </a:endParaRPr>
          </a:p>
        </p:txBody>
      </p:sp>
      <p:pic>
        <p:nvPicPr>
          <p:cNvPr id="148" name="Picture 147">
            <a:hlinkClick r:id="" action="ppaction://noaction"/>
            <a:extLst>
              <a:ext uri="{FF2B5EF4-FFF2-40B4-BE49-F238E27FC236}">
                <a16:creationId xmlns="" xmlns:a16="http://schemas.microsoft.com/office/drawing/2014/main" id="{B6CB5DA2-A5AE-45A5-9862-2548AC4BA7A4}"/>
              </a:ext>
            </a:extLst>
          </p:cNvPr>
          <p:cNvPicPr>
            <a:picLocks noChangeAspect="1"/>
          </p:cNvPicPr>
          <p:nvPr/>
        </p:nvPicPr>
        <p:blipFill>
          <a:blip r:embed="rId14" cstate="email">
            <a:extLst>
              <a:ext uri="{28A0092B-C50C-407E-A947-70E740481C1C}">
                <a14:useLocalDpi xmlns="" xmlns:a14="http://schemas.microsoft.com/office/drawing/2010/main"/>
              </a:ext>
            </a:extLst>
          </a:blip>
          <a:stretch>
            <a:fillRect/>
          </a:stretch>
        </p:blipFill>
        <p:spPr>
          <a:xfrm>
            <a:off x="8800871" y="3016091"/>
            <a:ext cx="864515" cy="826124"/>
          </a:xfrm>
          <a:prstGeom prst="rect">
            <a:avLst/>
          </a:prstGeom>
          <a:ln>
            <a:noFill/>
          </a:ln>
          <a:effectLst>
            <a:outerShdw blurRad="50800" dist="38100" dir="2700000" algn="tl" rotWithShape="0">
              <a:prstClr val="black">
                <a:alpha val="40000"/>
              </a:prstClr>
            </a:outerShdw>
          </a:effectLst>
        </p:spPr>
      </p:pic>
      <p:sp>
        <p:nvSpPr>
          <p:cNvPr id="149" name="TextBox 148">
            <a:extLst>
              <a:ext uri="{FF2B5EF4-FFF2-40B4-BE49-F238E27FC236}">
                <a16:creationId xmlns="" xmlns:a16="http://schemas.microsoft.com/office/drawing/2014/main" id="{61DEDB2D-45E4-4605-ACBF-A987B86BFBC9}"/>
              </a:ext>
            </a:extLst>
          </p:cNvPr>
          <p:cNvSpPr txBox="1"/>
          <p:nvPr/>
        </p:nvSpPr>
        <p:spPr>
          <a:xfrm>
            <a:off x="9592807" y="3921840"/>
            <a:ext cx="2067379"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Swatchh</a:t>
            </a:r>
            <a:r>
              <a:rPr lang="en-US" sz="1400" b="1" dirty="0">
                <a:latin typeface="Arial" panose="020B0604020202020204" pitchFamily="34" charset="0"/>
                <a:ea typeface="Adobe Gothic Std B" panose="020B0800000000000000" pitchFamily="34" charset="-128"/>
              </a:rPr>
              <a:t> Gram App</a:t>
            </a:r>
            <a:endParaRPr lang="en-IN" sz="1400" b="1" dirty="0">
              <a:latin typeface="Arial" panose="020B0604020202020204" pitchFamily="34" charset="0"/>
              <a:ea typeface="Adobe Gothic Std B" panose="020B0800000000000000" pitchFamily="34" charset="-128"/>
            </a:endParaRPr>
          </a:p>
        </p:txBody>
      </p:sp>
      <p:sp>
        <p:nvSpPr>
          <p:cNvPr id="150" name="TextBox 149">
            <a:extLst>
              <a:ext uri="{FF2B5EF4-FFF2-40B4-BE49-F238E27FC236}">
                <a16:creationId xmlns="" xmlns:a16="http://schemas.microsoft.com/office/drawing/2014/main" id="{8A3F83E0-CB5C-4FD6-8A0A-A7F9AD39913A}"/>
              </a:ext>
            </a:extLst>
          </p:cNvPr>
          <p:cNvSpPr txBox="1"/>
          <p:nvPr/>
        </p:nvSpPr>
        <p:spPr>
          <a:xfrm>
            <a:off x="9584887" y="4759132"/>
            <a:ext cx="2075300"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Gram Samvaad App</a:t>
            </a:r>
            <a:endParaRPr lang="en-IN" sz="1400" b="1" dirty="0">
              <a:latin typeface="Arial" panose="020B0604020202020204" pitchFamily="34" charset="0"/>
              <a:ea typeface="Adobe Gothic Std B" panose="020B0800000000000000" pitchFamily="34" charset="-128"/>
            </a:endParaRPr>
          </a:p>
        </p:txBody>
      </p:sp>
      <p:sp>
        <p:nvSpPr>
          <p:cNvPr id="151" name="TextBox 150">
            <a:extLst>
              <a:ext uri="{FF2B5EF4-FFF2-40B4-BE49-F238E27FC236}">
                <a16:creationId xmlns="" xmlns:a16="http://schemas.microsoft.com/office/drawing/2014/main" id="{42940987-83C4-4E96-BE07-A405290E048E}"/>
              </a:ext>
            </a:extLst>
          </p:cNvPr>
          <p:cNvSpPr txBox="1"/>
          <p:nvPr/>
        </p:nvSpPr>
        <p:spPr>
          <a:xfrm>
            <a:off x="9513138" y="5532924"/>
            <a:ext cx="1651094" cy="523220"/>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GSA &amp; EGSA website + App</a:t>
            </a:r>
            <a:endParaRPr lang="en-IN" sz="1400" b="1" dirty="0">
              <a:latin typeface="Arial" panose="020B0604020202020204" pitchFamily="34" charset="0"/>
              <a:ea typeface="Adobe Gothic Std B" panose="020B0800000000000000" pitchFamily="34" charset="-128"/>
            </a:endParaRPr>
          </a:p>
        </p:txBody>
      </p:sp>
      <p:pic>
        <p:nvPicPr>
          <p:cNvPr id="112" name="Picture 111">
            <a:hlinkClick r:id="" action="ppaction://noaction"/>
            <a:extLst>
              <a:ext uri="{FF2B5EF4-FFF2-40B4-BE49-F238E27FC236}">
                <a16:creationId xmlns="" xmlns:a16="http://schemas.microsoft.com/office/drawing/2014/main" id="{B6CB5DA2-A5AE-45A5-9862-2548AC4BA7A4}"/>
              </a:ext>
            </a:extLst>
          </p:cNvPr>
          <p:cNvPicPr>
            <a:picLocks noChangeAspect="1"/>
          </p:cNvPicPr>
          <p:nvPr/>
        </p:nvPicPr>
        <p:blipFill>
          <a:blip r:embed="rId14" cstate="email">
            <a:extLst>
              <a:ext uri="{28A0092B-C50C-407E-A947-70E740481C1C}">
                <a14:useLocalDpi xmlns="" xmlns:a14="http://schemas.microsoft.com/office/drawing/2010/main"/>
              </a:ext>
            </a:extLst>
          </a:blip>
          <a:stretch>
            <a:fillRect/>
          </a:stretch>
        </p:blipFill>
        <p:spPr>
          <a:xfrm>
            <a:off x="8924402" y="6178206"/>
            <a:ext cx="683824" cy="653457"/>
          </a:xfrm>
          <a:prstGeom prst="rect">
            <a:avLst/>
          </a:prstGeom>
          <a:ln>
            <a:noFill/>
          </a:ln>
          <a:effectLst>
            <a:outerShdw blurRad="50800" dist="38100" dir="2700000" algn="tl" rotWithShape="0">
              <a:prstClr val="black">
                <a:alpha val="40000"/>
              </a:prstClr>
            </a:outerShdw>
          </a:effectLst>
        </p:spPr>
      </p:pic>
      <p:sp>
        <p:nvSpPr>
          <p:cNvPr id="113" name="TextBox 112">
            <a:extLst>
              <a:ext uri="{FF2B5EF4-FFF2-40B4-BE49-F238E27FC236}">
                <a16:creationId xmlns="" xmlns:a16="http://schemas.microsoft.com/office/drawing/2014/main" id="{91436819-3B73-407E-AD26-B04A907EAF73}"/>
              </a:ext>
            </a:extLst>
          </p:cNvPr>
          <p:cNvSpPr txBox="1"/>
          <p:nvPr/>
        </p:nvSpPr>
        <p:spPr>
          <a:xfrm>
            <a:off x="9602787" y="6370219"/>
            <a:ext cx="1317175" cy="307777"/>
          </a:xfrm>
          <a:prstGeom prst="rect">
            <a:avLst/>
          </a:prstGeom>
          <a:noFill/>
        </p:spPr>
        <p:txBody>
          <a:bodyPr wrap="square" rtlCol="0">
            <a:spAutoFit/>
          </a:bodyPr>
          <a:lstStyle/>
          <a:p>
            <a:pPr algn="ctr"/>
            <a:r>
              <a:rPr lang="en-US" sz="1400" b="1" dirty="0" err="1">
                <a:latin typeface="Arial" panose="020B0604020202020204" pitchFamily="34" charset="0"/>
                <a:ea typeface="Adobe Gothic Std B" panose="020B0800000000000000" pitchFamily="34" charset="-128"/>
              </a:rPr>
              <a:t>Aarambh</a:t>
            </a:r>
            <a:endParaRPr lang="en-IN" sz="1400" b="1" dirty="0">
              <a:latin typeface="Arial" panose="020B0604020202020204" pitchFamily="34" charset="0"/>
              <a:ea typeface="Adobe Gothic Std B" panose="020B0800000000000000" pitchFamily="34" charset="-128"/>
            </a:endParaRPr>
          </a:p>
        </p:txBody>
      </p:sp>
      <p:pic>
        <p:nvPicPr>
          <p:cNvPr id="114" name="Picture 113">
            <a:hlinkClick r:id="" action="ppaction://noaction"/>
            <a:extLst>
              <a:ext uri="{FF2B5EF4-FFF2-40B4-BE49-F238E27FC236}">
                <a16:creationId xmlns="" xmlns:a16="http://schemas.microsoft.com/office/drawing/2014/main" id="{39970EB9-065F-4972-8AA8-790E321B0689}"/>
              </a:ext>
            </a:extLst>
          </p:cNvPr>
          <p:cNvPicPr>
            <a:picLocks noChangeAspect="1"/>
          </p:cNvPicPr>
          <p:nvPr/>
        </p:nvPicPr>
        <p:blipFill>
          <a:blip r:embed="rId14" cstate="email">
            <a:extLst>
              <a:ext uri="{28A0092B-C50C-407E-A947-70E740481C1C}">
                <a14:useLocalDpi xmlns="" xmlns:a14="http://schemas.microsoft.com/office/drawing/2010/main"/>
              </a:ext>
            </a:extLst>
          </a:blip>
          <a:stretch>
            <a:fillRect/>
          </a:stretch>
        </p:blipFill>
        <p:spPr>
          <a:xfrm>
            <a:off x="8800871" y="714613"/>
            <a:ext cx="864515" cy="825603"/>
          </a:xfrm>
          <a:prstGeom prst="rect">
            <a:avLst/>
          </a:prstGeom>
          <a:ln>
            <a:noFill/>
          </a:ln>
          <a:effectLst>
            <a:outerShdw blurRad="50800" dist="38100" dir="2700000" algn="tl" rotWithShape="0">
              <a:prstClr val="black">
                <a:alpha val="40000"/>
              </a:prstClr>
            </a:outerShdw>
          </a:effectLst>
        </p:spPr>
      </p:pic>
      <p:sp>
        <p:nvSpPr>
          <p:cNvPr id="115" name="TextBox 114">
            <a:extLst>
              <a:ext uri="{FF2B5EF4-FFF2-40B4-BE49-F238E27FC236}">
                <a16:creationId xmlns="" xmlns:a16="http://schemas.microsoft.com/office/drawing/2014/main" id="{14CADAAF-B6B1-4F6C-96C7-0EE092D5DC65}"/>
              </a:ext>
            </a:extLst>
          </p:cNvPr>
          <p:cNvSpPr txBox="1"/>
          <p:nvPr/>
        </p:nvSpPr>
        <p:spPr>
          <a:xfrm>
            <a:off x="9484695" y="941074"/>
            <a:ext cx="1508874" cy="307777"/>
          </a:xfrm>
          <a:prstGeom prst="rect">
            <a:avLst/>
          </a:prstGeom>
          <a:noFill/>
        </p:spPr>
        <p:txBody>
          <a:bodyPr wrap="square" rtlCol="0">
            <a:spAutoFit/>
          </a:bodyPr>
          <a:lstStyle/>
          <a:p>
            <a:pPr algn="ctr"/>
            <a:r>
              <a:rPr lang="en-US" sz="1400" b="1" dirty="0">
                <a:latin typeface="Arial" panose="020B0604020202020204" pitchFamily="34" charset="0"/>
                <a:ea typeface="Adobe Gothic Std B" panose="020B0800000000000000" pitchFamily="34" charset="-128"/>
              </a:rPr>
              <a:t>DISHA</a:t>
            </a:r>
            <a:endParaRPr lang="en-IN" sz="1400" b="1" dirty="0">
              <a:latin typeface="Arial" panose="020B0604020202020204" pitchFamily="34" charset="0"/>
              <a:ea typeface="Adobe Gothic Std B" panose="020B0800000000000000" pitchFamily="34" charset="-128"/>
            </a:endParaRPr>
          </a:p>
        </p:txBody>
      </p:sp>
    </p:spTree>
    <p:extLst>
      <p:ext uri="{BB962C8B-B14F-4D97-AF65-F5344CB8AC3E}">
        <p14:creationId xmlns="" xmlns:p14="http://schemas.microsoft.com/office/powerpoint/2010/main" val="1251861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7" y="685800"/>
            <a:ext cx="10848605" cy="914400"/>
          </a:xfrm>
        </p:spPr>
        <p:txBody>
          <a:bodyPr/>
          <a:lstStyle/>
          <a:p>
            <a:r>
              <a:rPr lang="en-GB" sz="2600" i="0" dirty="0"/>
              <a:t>Strengthening </a:t>
            </a:r>
            <a:r>
              <a:rPr lang="en-GB" sz="2600" i="0" dirty="0" smtClean="0"/>
              <a:t>Security of IT Systems</a:t>
            </a:r>
            <a:endParaRPr lang="en-GB" sz="2600" i="0" dirty="0"/>
          </a:p>
        </p:txBody>
      </p:sp>
      <p:sp>
        <p:nvSpPr>
          <p:cNvPr id="18" name="Rectangle 17"/>
          <p:cNvSpPr/>
          <p:nvPr/>
        </p:nvSpPr>
        <p:spPr bwMode="ltGray">
          <a:xfrm>
            <a:off x="1144588" y="1924110"/>
            <a:ext cx="4419600" cy="66669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rgbClr val="000000"/>
                </a:solidFill>
                <a:latin typeface="Georgia" panose="02040502050405020303" pitchFamily="18" charset="0"/>
              </a:rPr>
              <a:t>Comprehensive Audit</a:t>
            </a:r>
          </a:p>
        </p:txBody>
      </p:sp>
      <p:sp>
        <p:nvSpPr>
          <p:cNvPr id="19" name="Oval 18"/>
          <p:cNvSpPr/>
          <p:nvPr/>
        </p:nvSpPr>
        <p:spPr bwMode="ltGray">
          <a:xfrm>
            <a:off x="572419" y="1924110"/>
            <a:ext cx="762199" cy="66669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1</a:t>
            </a:r>
          </a:p>
        </p:txBody>
      </p:sp>
      <p:sp>
        <p:nvSpPr>
          <p:cNvPr id="3" name="TextBox 2"/>
          <p:cNvSpPr txBox="1"/>
          <p:nvPr/>
        </p:nvSpPr>
        <p:spPr>
          <a:xfrm>
            <a:off x="5716587" y="1924110"/>
            <a:ext cx="6096000" cy="666690"/>
          </a:xfrm>
          <a:prstGeom prst="rect">
            <a:avLst/>
          </a:prstGeom>
          <a:noFill/>
          <a:ln>
            <a:solidFill>
              <a:schemeClr val="tx1"/>
            </a:solidFill>
            <a:prstDash val="sysDash"/>
          </a:ln>
        </p:spPr>
        <p:txBody>
          <a:bodyPr wrap="square" lIns="0" tIns="0" rIns="0" bIns="0" rtlCol="0" anchor="ctr">
            <a:noAutofit/>
          </a:bodyPr>
          <a:lstStyle/>
          <a:p>
            <a:pPr algn="ctr">
              <a:spcAft>
                <a:spcPts val="900"/>
              </a:spcAft>
            </a:pPr>
            <a:r>
              <a:rPr lang="en-US" dirty="0" smtClean="0">
                <a:latin typeface="Georgia" pitchFamily="18" charset="0"/>
              </a:rPr>
              <a:t>Ongoing </a:t>
            </a:r>
            <a:endParaRPr lang="en-US" dirty="0">
              <a:latin typeface="Georgia" pitchFamily="18" charset="0"/>
            </a:endParaRPr>
          </a:p>
        </p:txBody>
      </p:sp>
      <p:sp>
        <p:nvSpPr>
          <p:cNvPr id="22" name="Rectangle 21"/>
          <p:cNvSpPr/>
          <p:nvPr/>
        </p:nvSpPr>
        <p:spPr bwMode="ltGray">
          <a:xfrm>
            <a:off x="1144588" y="2743200"/>
            <a:ext cx="4419600" cy="53340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rgbClr val="000000"/>
                </a:solidFill>
                <a:latin typeface="Georgia" panose="02040502050405020303" pitchFamily="18" charset="0"/>
              </a:rPr>
              <a:t>Application Audit</a:t>
            </a:r>
          </a:p>
        </p:txBody>
      </p:sp>
      <p:sp>
        <p:nvSpPr>
          <p:cNvPr id="23" name="Oval 22"/>
          <p:cNvSpPr/>
          <p:nvPr/>
        </p:nvSpPr>
        <p:spPr bwMode="ltGray">
          <a:xfrm>
            <a:off x="572419" y="2743200"/>
            <a:ext cx="762199" cy="53340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2</a:t>
            </a:r>
          </a:p>
        </p:txBody>
      </p:sp>
      <p:sp>
        <p:nvSpPr>
          <p:cNvPr id="24" name="TextBox 23"/>
          <p:cNvSpPr txBox="1"/>
          <p:nvPr/>
        </p:nvSpPr>
        <p:spPr>
          <a:xfrm>
            <a:off x="5716587" y="2743200"/>
            <a:ext cx="6096000" cy="533400"/>
          </a:xfrm>
          <a:prstGeom prst="rect">
            <a:avLst/>
          </a:prstGeom>
          <a:noFill/>
          <a:ln>
            <a:solidFill>
              <a:schemeClr val="tx1"/>
            </a:solidFill>
            <a:prstDash val="sysDash"/>
          </a:ln>
        </p:spPr>
        <p:txBody>
          <a:bodyPr wrap="square" lIns="0" tIns="0" rIns="0" bIns="0" rtlCol="0" anchor="ctr">
            <a:noAutofit/>
          </a:bodyPr>
          <a:lstStyle/>
          <a:p>
            <a:pPr algn="ctr">
              <a:spcAft>
                <a:spcPts val="900"/>
              </a:spcAft>
            </a:pPr>
            <a:r>
              <a:rPr lang="en-US" dirty="0" smtClean="0">
                <a:latin typeface="Georgia" pitchFamily="18" charset="0"/>
              </a:rPr>
              <a:t>Regular process </a:t>
            </a:r>
            <a:endParaRPr lang="en-US" dirty="0">
              <a:latin typeface="Georgia" pitchFamily="18" charset="0"/>
            </a:endParaRPr>
          </a:p>
        </p:txBody>
      </p:sp>
      <p:sp>
        <p:nvSpPr>
          <p:cNvPr id="25" name="Rectangle 24"/>
          <p:cNvSpPr/>
          <p:nvPr/>
        </p:nvSpPr>
        <p:spPr bwMode="ltGray">
          <a:xfrm>
            <a:off x="1144588" y="3429000"/>
            <a:ext cx="4419600" cy="53340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smtClean="0">
                <a:solidFill>
                  <a:srgbClr val="000000"/>
                </a:solidFill>
                <a:latin typeface="Georgia" panose="02040502050405020303" pitchFamily="18" charset="0"/>
              </a:rPr>
              <a:t>Security of Digital Transactions</a:t>
            </a:r>
          </a:p>
        </p:txBody>
      </p:sp>
      <p:sp>
        <p:nvSpPr>
          <p:cNvPr id="26" name="Oval 25"/>
          <p:cNvSpPr/>
          <p:nvPr/>
        </p:nvSpPr>
        <p:spPr bwMode="ltGray">
          <a:xfrm>
            <a:off x="572419" y="3429000"/>
            <a:ext cx="762199" cy="53340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3</a:t>
            </a:r>
          </a:p>
        </p:txBody>
      </p:sp>
      <p:sp>
        <p:nvSpPr>
          <p:cNvPr id="27" name="TextBox 26"/>
          <p:cNvSpPr txBox="1"/>
          <p:nvPr/>
        </p:nvSpPr>
        <p:spPr>
          <a:xfrm>
            <a:off x="5716587" y="3429000"/>
            <a:ext cx="6096000" cy="533400"/>
          </a:xfrm>
          <a:prstGeom prst="rect">
            <a:avLst/>
          </a:prstGeom>
          <a:noFill/>
          <a:ln>
            <a:solidFill>
              <a:schemeClr val="tx1"/>
            </a:solidFill>
            <a:prstDash val="sysDash"/>
          </a:ln>
        </p:spPr>
        <p:txBody>
          <a:bodyPr wrap="square" lIns="0" tIns="0" rIns="0" bIns="0" rtlCol="0" anchor="ctr">
            <a:noAutofit/>
          </a:bodyPr>
          <a:lstStyle/>
          <a:p>
            <a:pPr algn="ctr">
              <a:spcAft>
                <a:spcPts val="900"/>
              </a:spcAft>
            </a:pPr>
            <a:r>
              <a:rPr lang="en-US" dirty="0" smtClean="0">
                <a:latin typeface="Georgia" pitchFamily="18" charset="0"/>
              </a:rPr>
              <a:t>In-built in all transactional MISs </a:t>
            </a:r>
          </a:p>
        </p:txBody>
      </p:sp>
      <p:sp>
        <p:nvSpPr>
          <p:cNvPr id="28" name="Rectangle 27"/>
          <p:cNvSpPr/>
          <p:nvPr/>
        </p:nvSpPr>
        <p:spPr bwMode="ltGray">
          <a:xfrm>
            <a:off x="1144588" y="4114800"/>
            <a:ext cx="4419600" cy="53340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rgbClr val="000000"/>
                </a:solidFill>
                <a:latin typeface="Georgia" panose="02040502050405020303" pitchFamily="18" charset="0"/>
              </a:rPr>
              <a:t>Centralized Integrated System Security</a:t>
            </a:r>
          </a:p>
        </p:txBody>
      </p:sp>
      <p:sp>
        <p:nvSpPr>
          <p:cNvPr id="29" name="Oval 28"/>
          <p:cNvSpPr/>
          <p:nvPr/>
        </p:nvSpPr>
        <p:spPr bwMode="ltGray">
          <a:xfrm>
            <a:off x="572419" y="4114800"/>
            <a:ext cx="762199" cy="53340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4</a:t>
            </a:r>
          </a:p>
        </p:txBody>
      </p:sp>
      <p:sp>
        <p:nvSpPr>
          <p:cNvPr id="30" name="TextBox 29"/>
          <p:cNvSpPr txBox="1"/>
          <p:nvPr/>
        </p:nvSpPr>
        <p:spPr>
          <a:xfrm>
            <a:off x="5716587" y="4114800"/>
            <a:ext cx="6096000" cy="533400"/>
          </a:xfrm>
          <a:prstGeom prst="rect">
            <a:avLst/>
          </a:prstGeom>
          <a:noFill/>
          <a:ln>
            <a:solidFill>
              <a:schemeClr val="tx1"/>
            </a:solidFill>
            <a:prstDash val="sysDash"/>
          </a:ln>
        </p:spPr>
        <p:txBody>
          <a:bodyPr wrap="square" lIns="0" tIns="0" rIns="0" bIns="0" rtlCol="0" anchor="ctr">
            <a:noAutofit/>
          </a:bodyPr>
          <a:lstStyle/>
          <a:p>
            <a:pPr algn="ctr">
              <a:spcAft>
                <a:spcPts val="900"/>
              </a:spcAft>
            </a:pPr>
            <a:r>
              <a:rPr lang="en-US" dirty="0" smtClean="0">
                <a:latin typeface="Georgia" pitchFamily="18" charset="0"/>
              </a:rPr>
              <a:t>Under development </a:t>
            </a:r>
            <a:endParaRPr lang="en-US" dirty="0">
              <a:latin typeface="Georgia" pitchFamily="18" charset="0"/>
            </a:endParaRPr>
          </a:p>
        </p:txBody>
      </p:sp>
      <p:sp>
        <p:nvSpPr>
          <p:cNvPr id="31" name="Rectangle 30"/>
          <p:cNvSpPr/>
          <p:nvPr/>
        </p:nvSpPr>
        <p:spPr bwMode="ltGray">
          <a:xfrm>
            <a:off x="1144588" y="4800600"/>
            <a:ext cx="4419600" cy="53340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smtClean="0">
                <a:solidFill>
                  <a:srgbClr val="000000"/>
                </a:solidFill>
                <a:latin typeface="Georgia" panose="02040502050405020303" pitchFamily="18" charset="0"/>
              </a:rPr>
              <a:t>   Security </a:t>
            </a:r>
            <a:r>
              <a:rPr lang="en-US" dirty="0">
                <a:solidFill>
                  <a:srgbClr val="000000"/>
                </a:solidFill>
                <a:latin typeface="Georgia" panose="02040502050405020303" pitchFamily="18" charset="0"/>
              </a:rPr>
              <a:t>of Data hosted for all programs</a:t>
            </a:r>
          </a:p>
        </p:txBody>
      </p:sp>
      <p:sp>
        <p:nvSpPr>
          <p:cNvPr id="32" name="Oval 31"/>
          <p:cNvSpPr/>
          <p:nvPr/>
        </p:nvSpPr>
        <p:spPr bwMode="ltGray">
          <a:xfrm>
            <a:off x="572419" y="4800600"/>
            <a:ext cx="762199" cy="53340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5</a:t>
            </a:r>
          </a:p>
        </p:txBody>
      </p:sp>
      <p:sp>
        <p:nvSpPr>
          <p:cNvPr id="33" name="TextBox 32"/>
          <p:cNvSpPr txBox="1"/>
          <p:nvPr/>
        </p:nvSpPr>
        <p:spPr>
          <a:xfrm>
            <a:off x="5716587" y="4800600"/>
            <a:ext cx="6096000" cy="533400"/>
          </a:xfrm>
          <a:prstGeom prst="rect">
            <a:avLst/>
          </a:prstGeom>
          <a:noFill/>
          <a:ln>
            <a:solidFill>
              <a:schemeClr val="tx1"/>
            </a:solidFill>
            <a:prstDash val="sysDash"/>
          </a:ln>
        </p:spPr>
        <p:txBody>
          <a:bodyPr wrap="square" lIns="0" tIns="0" rIns="0" bIns="0" rtlCol="0" anchor="ctr">
            <a:noAutofit/>
          </a:bodyPr>
          <a:lstStyle/>
          <a:p>
            <a:pPr algn="ctr">
              <a:spcAft>
                <a:spcPts val="900"/>
              </a:spcAft>
            </a:pPr>
            <a:r>
              <a:rPr lang="en-US" dirty="0" smtClean="0">
                <a:latin typeface="Georgia" pitchFamily="18" charset="0"/>
              </a:rPr>
              <a:t>To be taken up  </a:t>
            </a:r>
            <a:endParaRPr lang="en-US" dirty="0">
              <a:latin typeface="Georgia" pitchFamily="18" charset="0"/>
            </a:endParaRPr>
          </a:p>
        </p:txBody>
      </p:sp>
      <p:sp>
        <p:nvSpPr>
          <p:cNvPr id="34" name="Rectangle 33"/>
          <p:cNvSpPr/>
          <p:nvPr/>
        </p:nvSpPr>
        <p:spPr bwMode="ltGray">
          <a:xfrm>
            <a:off x="1144588" y="5486400"/>
            <a:ext cx="4419600" cy="53340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smtClean="0">
                <a:solidFill>
                  <a:srgbClr val="000000"/>
                </a:solidFill>
                <a:latin typeface="Georgia" panose="02040502050405020303" pitchFamily="18" charset="0"/>
              </a:rPr>
              <a:t>Close supervision of Experts</a:t>
            </a:r>
          </a:p>
        </p:txBody>
      </p:sp>
      <p:sp>
        <p:nvSpPr>
          <p:cNvPr id="35" name="Oval 34"/>
          <p:cNvSpPr/>
          <p:nvPr/>
        </p:nvSpPr>
        <p:spPr bwMode="ltGray">
          <a:xfrm>
            <a:off x="572419" y="5486400"/>
            <a:ext cx="762199" cy="53340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6</a:t>
            </a:r>
          </a:p>
        </p:txBody>
      </p:sp>
      <p:sp>
        <p:nvSpPr>
          <p:cNvPr id="36" name="TextBox 35"/>
          <p:cNvSpPr txBox="1"/>
          <p:nvPr/>
        </p:nvSpPr>
        <p:spPr>
          <a:xfrm>
            <a:off x="5716587" y="5486400"/>
            <a:ext cx="6096000" cy="533400"/>
          </a:xfrm>
          <a:prstGeom prst="rect">
            <a:avLst/>
          </a:prstGeom>
          <a:noFill/>
          <a:ln>
            <a:solidFill>
              <a:schemeClr val="tx1"/>
            </a:solidFill>
            <a:prstDash val="sysDash"/>
          </a:ln>
        </p:spPr>
        <p:txBody>
          <a:bodyPr wrap="square" lIns="0" tIns="0" rIns="0" bIns="0" rtlCol="0" anchor="ctr">
            <a:noAutofit/>
          </a:bodyPr>
          <a:lstStyle/>
          <a:p>
            <a:pPr algn="ctr">
              <a:spcAft>
                <a:spcPts val="900"/>
              </a:spcAft>
            </a:pPr>
            <a:endParaRPr lang="en-US" sz="1600" dirty="0">
              <a:latin typeface="Georgia" pitchFamily="18" charset="0"/>
            </a:endParaRPr>
          </a:p>
        </p:txBody>
      </p:sp>
      <p:sp>
        <p:nvSpPr>
          <p:cNvPr id="37" name="Rectangle 36"/>
          <p:cNvSpPr/>
          <p:nvPr/>
        </p:nvSpPr>
        <p:spPr bwMode="ltGray">
          <a:xfrm>
            <a:off x="1144588" y="6172200"/>
            <a:ext cx="4419600" cy="533400"/>
          </a:xfrm>
          <a:prstGeom prst="rect">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smtClean="0">
                <a:solidFill>
                  <a:srgbClr val="000000"/>
                </a:solidFill>
                <a:latin typeface="Georgia" panose="02040502050405020303" pitchFamily="18" charset="0"/>
              </a:rPr>
              <a:t>Cyber Crisis Management Plan [CCMP]</a:t>
            </a:r>
          </a:p>
        </p:txBody>
      </p:sp>
      <p:sp>
        <p:nvSpPr>
          <p:cNvPr id="38" name="Oval 37"/>
          <p:cNvSpPr/>
          <p:nvPr/>
        </p:nvSpPr>
        <p:spPr bwMode="ltGray">
          <a:xfrm>
            <a:off x="572419" y="6172200"/>
            <a:ext cx="762199" cy="533400"/>
          </a:xfrm>
          <a:prstGeom prst="ellipse">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latin typeface="Georgia" pitchFamily="18" charset="0"/>
              </a:rPr>
              <a:t>7</a:t>
            </a:r>
          </a:p>
        </p:txBody>
      </p:sp>
      <p:sp>
        <p:nvSpPr>
          <p:cNvPr id="39" name="TextBox 38"/>
          <p:cNvSpPr txBox="1"/>
          <p:nvPr/>
        </p:nvSpPr>
        <p:spPr>
          <a:xfrm>
            <a:off x="5716587" y="6172200"/>
            <a:ext cx="6096000" cy="533400"/>
          </a:xfrm>
          <a:prstGeom prst="rect">
            <a:avLst/>
          </a:prstGeom>
          <a:noFill/>
          <a:ln>
            <a:solidFill>
              <a:schemeClr val="tx1"/>
            </a:solidFill>
            <a:prstDash val="sysDash"/>
          </a:ln>
        </p:spPr>
        <p:txBody>
          <a:bodyPr wrap="square" lIns="0" tIns="0" rIns="0" bIns="0" rtlCol="0" anchor="ctr">
            <a:noAutofit/>
          </a:bodyPr>
          <a:lstStyle/>
          <a:p>
            <a:pPr algn="ctr">
              <a:spcAft>
                <a:spcPts val="900"/>
              </a:spcAft>
            </a:pPr>
            <a:r>
              <a:rPr lang="en-US" dirty="0" smtClean="0">
                <a:latin typeface="Georgia" pitchFamily="18" charset="0"/>
              </a:rPr>
              <a:t>Under development </a:t>
            </a:r>
          </a:p>
        </p:txBody>
      </p:sp>
      <p:sp>
        <p:nvSpPr>
          <p:cNvPr id="4" name="Rectangle 3"/>
          <p:cNvSpPr/>
          <p:nvPr/>
        </p:nvSpPr>
        <p:spPr>
          <a:xfrm>
            <a:off x="382587" y="1371600"/>
            <a:ext cx="11430000" cy="40011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spcAft>
                <a:spcPts val="600"/>
              </a:spcAft>
            </a:pPr>
            <a:r>
              <a:rPr lang="en-US" sz="2000" b="1" dirty="0">
                <a:solidFill>
                  <a:srgbClr val="000000"/>
                </a:solidFill>
                <a:cs typeface="Times New Roman" panose="02020603050405020304" pitchFamily="18" charset="0"/>
              </a:rPr>
              <a:t>An </a:t>
            </a:r>
            <a:r>
              <a:rPr lang="en-US" sz="2000" b="1" dirty="0" smtClean="0">
                <a:solidFill>
                  <a:srgbClr val="000000"/>
                </a:solidFill>
                <a:cs typeface="Times New Roman" panose="02020603050405020304" pitchFamily="18" charset="0"/>
              </a:rPr>
              <a:t>Expert </a:t>
            </a:r>
            <a:r>
              <a:rPr lang="en-US" sz="2000" b="1" dirty="0">
                <a:solidFill>
                  <a:srgbClr val="000000"/>
                </a:solidFill>
                <a:cs typeface="Times New Roman" panose="02020603050405020304" pitchFamily="18" charset="0"/>
              </a:rPr>
              <a:t>G</a:t>
            </a:r>
            <a:r>
              <a:rPr lang="en-US" sz="2000" b="1" dirty="0" smtClean="0">
                <a:solidFill>
                  <a:srgbClr val="000000"/>
                </a:solidFill>
                <a:cs typeface="Times New Roman" panose="02020603050405020304" pitchFamily="18" charset="0"/>
              </a:rPr>
              <a:t>roup </a:t>
            </a:r>
            <a:r>
              <a:rPr lang="en-US" sz="2000" b="1" dirty="0">
                <a:solidFill>
                  <a:srgbClr val="000000"/>
                </a:solidFill>
                <a:cs typeface="Times New Roman" panose="02020603050405020304" pitchFamily="18" charset="0"/>
              </a:rPr>
              <a:t>on IT with a </a:t>
            </a:r>
            <a:r>
              <a:rPr lang="en-US" sz="2000" b="1" dirty="0" smtClean="0">
                <a:solidFill>
                  <a:srgbClr val="000000"/>
                </a:solidFill>
                <a:cs typeface="Times New Roman" panose="02020603050405020304" pitchFamily="18" charset="0"/>
              </a:rPr>
              <a:t>Sub-committee on </a:t>
            </a:r>
            <a:r>
              <a:rPr lang="en-US" sz="2000" b="1" dirty="0">
                <a:solidFill>
                  <a:srgbClr val="000000"/>
                </a:solidFill>
                <a:cs typeface="Times New Roman" panose="02020603050405020304" pitchFamily="18" charset="0"/>
              </a:rPr>
              <a:t>C</a:t>
            </a:r>
            <a:r>
              <a:rPr lang="en-US" sz="2000" b="1" dirty="0" smtClean="0">
                <a:solidFill>
                  <a:srgbClr val="000000"/>
                </a:solidFill>
                <a:cs typeface="Times New Roman" panose="02020603050405020304" pitchFamily="18" charset="0"/>
              </a:rPr>
              <a:t>yber </a:t>
            </a:r>
            <a:r>
              <a:rPr lang="en-US" sz="2000" b="1" dirty="0">
                <a:solidFill>
                  <a:srgbClr val="000000"/>
                </a:solidFill>
                <a:cs typeface="Times New Roman" panose="02020603050405020304" pitchFamily="18" charset="0"/>
              </a:rPr>
              <a:t>S</a:t>
            </a:r>
            <a:r>
              <a:rPr lang="en-US" sz="2000" b="1" dirty="0" smtClean="0">
                <a:solidFill>
                  <a:srgbClr val="000000"/>
                </a:solidFill>
                <a:cs typeface="Times New Roman" panose="02020603050405020304" pitchFamily="18" charset="0"/>
              </a:rPr>
              <a:t>ecurity </a:t>
            </a:r>
            <a:r>
              <a:rPr lang="en-US" sz="2000" b="1" dirty="0">
                <a:solidFill>
                  <a:srgbClr val="000000"/>
                </a:solidFill>
                <a:cs typeface="Times New Roman" panose="02020603050405020304" pitchFamily="18" charset="0"/>
              </a:rPr>
              <a:t>set up </a:t>
            </a:r>
          </a:p>
        </p:txBody>
      </p:sp>
      <p:sp>
        <p:nvSpPr>
          <p:cNvPr id="41" name="Rectangle 40"/>
          <p:cNvSpPr/>
          <p:nvPr/>
        </p:nvSpPr>
        <p:spPr>
          <a:xfrm>
            <a:off x="5945187" y="5562600"/>
            <a:ext cx="5410200" cy="369332"/>
          </a:xfrm>
          <a:prstGeom prst="rect">
            <a:avLst/>
          </a:prstGeom>
        </p:spPr>
        <p:txBody>
          <a:bodyPr wrap="square">
            <a:spAutoFit/>
          </a:bodyPr>
          <a:lstStyle/>
          <a:p>
            <a:pPr algn="ctr">
              <a:spcAft>
                <a:spcPts val="900"/>
              </a:spcAft>
            </a:pPr>
            <a:r>
              <a:rPr lang="en-US" dirty="0" smtClean="0">
                <a:latin typeface="Georgia" pitchFamily="18" charset="0"/>
              </a:rPr>
              <a:t>     IT Advisory Group and </a:t>
            </a:r>
            <a:r>
              <a:rPr lang="en-US" dirty="0" err="1" smtClean="0">
                <a:latin typeface="Georgia" pitchFamily="18" charset="0"/>
              </a:rPr>
              <a:t>MoU</a:t>
            </a:r>
            <a:r>
              <a:rPr lang="en-US" dirty="0" smtClean="0">
                <a:latin typeface="Georgia" pitchFamily="18" charset="0"/>
              </a:rPr>
              <a:t> with IIT-KGP </a:t>
            </a:r>
            <a:endParaRPr lang="en-US" dirty="0">
              <a:latin typeface="Georgia" pitchFamily="18" charset="0"/>
            </a:endParaRPr>
          </a:p>
        </p:txBody>
      </p:sp>
    </p:spTree>
    <p:extLst>
      <p:ext uri="{BB962C8B-B14F-4D97-AF65-F5344CB8AC3E}">
        <p14:creationId xmlns="" xmlns:p14="http://schemas.microsoft.com/office/powerpoint/2010/main" val="115668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 xmlns:a16="http://schemas.microsoft.com/office/drawing/2014/main" id="{A18691FA-F142-49A0-B5D8-4D1F67996A18}"/>
              </a:ext>
            </a:extLst>
          </p:cNvPr>
          <p:cNvSpPr>
            <a:spLocks noChangeAspect="1"/>
          </p:cNvSpPr>
          <p:nvPr/>
        </p:nvSpPr>
        <p:spPr>
          <a:xfrm>
            <a:off x="391214" y="3521148"/>
            <a:ext cx="1288849" cy="1231613"/>
          </a:xfrm>
          <a:prstGeom prst="ellipse">
            <a:avLst/>
          </a:prstGeom>
          <a:blipFill dpi="0" rotWithShape="1">
            <a:blip r:embed="rId3" cstate="email">
              <a:extLst>
                <a:ext uri="{28A0092B-C50C-407E-A947-70E740481C1C}">
                  <a14:useLocalDpi xmlns="" xmlns:a14="http://schemas.microsoft.com/office/drawing/2010/main"/>
                </a:ext>
              </a:extLst>
            </a:blip>
            <a:srcRect/>
            <a:stretch>
              <a:fillRect l="-12000" t="-2000" r="-20000" b="-1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800" b="1" dirty="0">
              <a:latin typeface="Arial" panose="020B0604020202020204" pitchFamily="34" charset="0"/>
            </a:endParaRPr>
          </a:p>
        </p:txBody>
      </p:sp>
      <p:sp>
        <p:nvSpPr>
          <p:cNvPr id="2" name="Title 1"/>
          <p:cNvSpPr>
            <a:spLocks noGrp="1"/>
          </p:cNvSpPr>
          <p:nvPr>
            <p:ph type="title"/>
          </p:nvPr>
        </p:nvSpPr>
        <p:spPr/>
        <p:txBody>
          <a:bodyPr/>
          <a:lstStyle/>
          <a:p>
            <a:r>
              <a:rPr lang="en-GB" sz="2600" i="0" dirty="0" smtClean="0"/>
              <a:t>Recent advancements   </a:t>
            </a:r>
            <a:endParaRPr lang="en-GB" sz="2600" i="0" dirty="0"/>
          </a:p>
        </p:txBody>
      </p:sp>
      <p:grpSp>
        <p:nvGrpSpPr>
          <p:cNvPr id="4" name="Group 58"/>
          <p:cNvGrpSpPr/>
          <p:nvPr/>
        </p:nvGrpSpPr>
        <p:grpSpPr>
          <a:xfrm>
            <a:off x="5726391" y="1545643"/>
            <a:ext cx="2050473" cy="1640213"/>
            <a:chOff x="600576" y="1600200"/>
            <a:chExt cx="1152024" cy="941955"/>
          </a:xfrm>
        </p:grpSpPr>
        <p:pic>
          <p:nvPicPr>
            <p:cNvPr id="60" name="Picture 59"/>
            <p:cNvPicPr>
              <a:picLocks noChangeAspect="1"/>
            </p:cNvPicPr>
            <p:nvPr/>
          </p:nvPicPr>
          <p:blipFill>
            <a:blip r:embed="rId4" cstate="print"/>
            <a:stretch>
              <a:fillRect/>
            </a:stretch>
          </p:blipFill>
          <p:spPr>
            <a:xfrm>
              <a:off x="713874" y="1600200"/>
              <a:ext cx="819150" cy="752475"/>
            </a:xfrm>
            <a:prstGeom prst="rect">
              <a:avLst/>
            </a:prstGeom>
          </p:spPr>
        </p:pic>
        <p:sp>
          <p:nvSpPr>
            <p:cNvPr id="61" name="TextBox 60"/>
            <p:cNvSpPr txBox="1"/>
            <p:nvPr/>
          </p:nvSpPr>
          <p:spPr>
            <a:xfrm>
              <a:off x="600576" y="2383078"/>
              <a:ext cx="1152024" cy="159077"/>
            </a:xfrm>
            <a:prstGeom prst="rect">
              <a:avLst/>
            </a:prstGeom>
            <a:noFill/>
          </p:spPr>
          <p:txBody>
            <a:bodyPr wrap="square" rtlCol="0">
              <a:spAutoFit/>
            </a:bodyPr>
            <a:lstStyle/>
            <a:p>
              <a:pPr algn="ctr"/>
              <a:r>
                <a:rPr lang="en-US" sz="1200" b="1" dirty="0">
                  <a:latin typeface="Arial" panose="020B0604020202020204" pitchFamily="34" charset="0"/>
                </a:rPr>
                <a:t>MGNREGA</a:t>
              </a:r>
            </a:p>
          </p:txBody>
        </p:sp>
      </p:grpSp>
      <p:sp>
        <p:nvSpPr>
          <p:cNvPr id="5" name="TextBox 4"/>
          <p:cNvSpPr txBox="1"/>
          <p:nvPr/>
        </p:nvSpPr>
        <p:spPr>
          <a:xfrm>
            <a:off x="7498539" y="1489972"/>
            <a:ext cx="4542648" cy="1901220"/>
          </a:xfrm>
          <a:prstGeom prst="rect">
            <a:avLst/>
          </a:prstGeom>
          <a:noFill/>
        </p:spPr>
        <p:txBody>
          <a:bodyPr wrap="square" lIns="0" tIns="0" rIns="0" bIns="0" rtlCol="0">
            <a:noAutofit/>
          </a:bodyPr>
          <a:lstStyle/>
          <a:p>
            <a:pPr marL="182880" indent="-457200" algn="just">
              <a:lnSpc>
                <a:spcPct val="150000"/>
              </a:lnSpc>
              <a:buFont typeface="Wingdings" panose="05000000000000000000" pitchFamily="2" charset="2"/>
              <a:buChar char="ü"/>
            </a:pPr>
            <a:r>
              <a:rPr lang="en-US" sz="1600" b="1" dirty="0" smtClean="0">
                <a:solidFill>
                  <a:srgbClr val="C00000"/>
                </a:solidFill>
                <a:latin typeface="Arial" panose="020B0604020202020204" pitchFamily="34" charset="0"/>
              </a:rPr>
              <a:t>Dashboards for payment reconciliation </a:t>
            </a:r>
          </a:p>
          <a:p>
            <a:pPr marL="182880" indent="-457200" algn="just">
              <a:lnSpc>
                <a:spcPct val="150000"/>
              </a:lnSpc>
              <a:buFont typeface="Wingdings" panose="05000000000000000000" pitchFamily="2" charset="2"/>
              <a:buChar char="ü"/>
            </a:pPr>
            <a:r>
              <a:rPr lang="en-US" sz="1400" b="1" dirty="0" smtClean="0">
                <a:latin typeface="Arial" panose="020B0604020202020204" pitchFamily="34" charset="0"/>
              </a:rPr>
              <a:t>Implementation </a:t>
            </a:r>
            <a:r>
              <a:rPr lang="en-US" sz="1400" b="1" dirty="0">
                <a:latin typeface="Arial" panose="020B0604020202020204" pitchFamily="34" charset="0"/>
              </a:rPr>
              <a:t>of </a:t>
            </a:r>
            <a:r>
              <a:rPr lang="en-US" sz="1400" b="1" dirty="0" smtClean="0">
                <a:latin typeface="Arial" panose="020B0604020202020204" pitchFamily="34" charset="0"/>
              </a:rPr>
              <a:t>SECURE  for work estimation </a:t>
            </a:r>
            <a:endParaRPr lang="en-US" sz="1400" b="1" dirty="0">
              <a:latin typeface="Arial" panose="020B0604020202020204" pitchFamily="34" charset="0"/>
            </a:endParaRPr>
          </a:p>
          <a:p>
            <a:pPr marL="182880" indent="-457200" algn="just">
              <a:lnSpc>
                <a:spcPct val="150000"/>
              </a:lnSpc>
              <a:buFont typeface="Wingdings" panose="05000000000000000000" pitchFamily="2" charset="2"/>
              <a:buChar char="ü"/>
            </a:pPr>
            <a:r>
              <a:rPr lang="en-US" sz="1400" b="1" dirty="0" err="1">
                <a:latin typeface="Arial" panose="020B0604020202020204" pitchFamily="34" charset="0"/>
              </a:rPr>
              <a:t>NREGASoft</a:t>
            </a:r>
            <a:r>
              <a:rPr lang="en-US" sz="1400" b="1" dirty="0">
                <a:latin typeface="Arial" panose="020B0604020202020204" pitchFamily="34" charset="0"/>
              </a:rPr>
              <a:t> 2.0 Preparation</a:t>
            </a:r>
          </a:p>
          <a:p>
            <a:pPr marL="182880" indent="-457200" algn="just">
              <a:lnSpc>
                <a:spcPct val="150000"/>
              </a:lnSpc>
            </a:pPr>
            <a:endParaRPr lang="en-US" sz="1400" b="1" dirty="0">
              <a:latin typeface="Arial" panose="020B0604020202020204" pitchFamily="34" charset="0"/>
            </a:endParaRPr>
          </a:p>
        </p:txBody>
      </p:sp>
      <p:sp>
        <p:nvSpPr>
          <p:cNvPr id="28" name="TextBox 27"/>
          <p:cNvSpPr txBox="1"/>
          <p:nvPr/>
        </p:nvSpPr>
        <p:spPr>
          <a:xfrm>
            <a:off x="1830387" y="1524000"/>
            <a:ext cx="4038600" cy="1670480"/>
          </a:xfrm>
          <a:prstGeom prst="rect">
            <a:avLst/>
          </a:prstGeom>
          <a:noFill/>
        </p:spPr>
        <p:txBody>
          <a:bodyPr wrap="square" lIns="0" tIns="0" rIns="0" bIns="0" rtlCol="0">
            <a:noAutofit/>
          </a:bodyPr>
          <a:lstStyle/>
          <a:p>
            <a:pPr marL="285750" indent="-285750" algn="just">
              <a:lnSpc>
                <a:spcPct val="150000"/>
              </a:lnSpc>
              <a:buFont typeface="Wingdings" panose="05000000000000000000" pitchFamily="2" charset="2"/>
              <a:buChar char="ü"/>
            </a:pPr>
            <a:r>
              <a:rPr lang="en-US" sz="1600" b="1" dirty="0" smtClean="0">
                <a:solidFill>
                  <a:srgbClr val="C00000"/>
                </a:solidFill>
                <a:latin typeface="Arial" panose="020B0604020202020204" pitchFamily="34" charset="0"/>
              </a:rPr>
              <a:t>Dashboard for payment reconciliation</a:t>
            </a:r>
          </a:p>
          <a:p>
            <a:pPr marL="285750" indent="-285750" algn="just">
              <a:lnSpc>
                <a:spcPct val="150000"/>
              </a:lnSpc>
              <a:buFont typeface="Wingdings" panose="05000000000000000000" pitchFamily="2" charset="2"/>
              <a:buChar char="ü"/>
            </a:pPr>
            <a:r>
              <a:rPr lang="en-US" sz="1400" b="1" dirty="0" smtClean="0">
                <a:latin typeface="Arial" panose="020B0604020202020204" pitchFamily="34" charset="0"/>
              </a:rPr>
              <a:t>Awaas</a:t>
            </a:r>
            <a:r>
              <a:rPr lang="en-US" sz="1400" b="1" dirty="0">
                <a:latin typeface="Arial" panose="020B0604020202020204" pitchFamily="34" charset="0"/>
              </a:rPr>
              <a:t>+ </a:t>
            </a:r>
            <a:r>
              <a:rPr lang="en-US" sz="1400" b="1" dirty="0" smtClean="0">
                <a:latin typeface="Arial" panose="020B0604020202020204" pitchFamily="34" charset="0"/>
              </a:rPr>
              <a:t> for  housing survey </a:t>
            </a:r>
            <a:endParaRPr lang="en-US" sz="1400" b="1" dirty="0">
              <a:latin typeface="Arial" panose="020B0604020202020204" pitchFamily="34" charset="0"/>
            </a:endParaRPr>
          </a:p>
          <a:p>
            <a:pPr marL="285750" indent="-285750" algn="just">
              <a:lnSpc>
                <a:spcPct val="150000"/>
              </a:lnSpc>
              <a:buFont typeface="Wingdings" panose="05000000000000000000" pitchFamily="2" charset="2"/>
              <a:buChar char="ü"/>
            </a:pPr>
            <a:r>
              <a:rPr lang="en-US" sz="1400" b="1" dirty="0">
                <a:latin typeface="Arial" panose="020B0604020202020204" pitchFamily="34" charset="0"/>
              </a:rPr>
              <a:t>RHISS Mobile </a:t>
            </a:r>
            <a:r>
              <a:rPr lang="en-US" sz="1400" b="1" dirty="0" smtClean="0">
                <a:latin typeface="Arial" panose="020B0604020202020204" pitchFamily="34" charset="0"/>
              </a:rPr>
              <a:t>App for integration with NHB</a:t>
            </a:r>
            <a:endParaRPr lang="en-US" sz="1400" b="1" dirty="0">
              <a:latin typeface="Arial" panose="020B0604020202020204" pitchFamily="34" charset="0"/>
            </a:endParaRPr>
          </a:p>
        </p:txBody>
      </p:sp>
      <p:grpSp>
        <p:nvGrpSpPr>
          <p:cNvPr id="6" name="Group 54"/>
          <p:cNvGrpSpPr/>
          <p:nvPr/>
        </p:nvGrpSpPr>
        <p:grpSpPr>
          <a:xfrm>
            <a:off x="102069" y="1557269"/>
            <a:ext cx="1899959" cy="3333991"/>
            <a:chOff x="1916279" y="1628274"/>
            <a:chExt cx="1152024" cy="2021538"/>
          </a:xfrm>
        </p:grpSpPr>
        <p:pic>
          <p:nvPicPr>
            <p:cNvPr id="56" name="Picture 55"/>
            <p:cNvPicPr>
              <a:picLocks noChangeAspect="1"/>
            </p:cNvPicPr>
            <p:nvPr/>
          </p:nvPicPr>
          <p:blipFill>
            <a:blip r:embed="rId5" cstate="print"/>
            <a:stretch>
              <a:fillRect/>
            </a:stretch>
          </p:blipFill>
          <p:spPr>
            <a:xfrm>
              <a:off x="2092242" y="1628274"/>
              <a:ext cx="800100" cy="742950"/>
            </a:xfrm>
            <a:prstGeom prst="rect">
              <a:avLst/>
            </a:prstGeom>
          </p:spPr>
        </p:pic>
        <p:sp>
          <p:nvSpPr>
            <p:cNvPr id="57" name="TextBox 56"/>
            <p:cNvSpPr txBox="1"/>
            <p:nvPr/>
          </p:nvSpPr>
          <p:spPr>
            <a:xfrm>
              <a:off x="1916279" y="2405475"/>
              <a:ext cx="1152024" cy="167956"/>
            </a:xfrm>
            <a:prstGeom prst="rect">
              <a:avLst/>
            </a:prstGeom>
            <a:noFill/>
          </p:spPr>
          <p:txBody>
            <a:bodyPr wrap="square" rtlCol="0">
              <a:spAutoFit/>
            </a:bodyPr>
            <a:lstStyle/>
            <a:p>
              <a:pPr algn="ctr"/>
              <a:r>
                <a:rPr lang="en-US" sz="1200" b="1" dirty="0">
                  <a:latin typeface="Arial" panose="020B0604020202020204" pitchFamily="34" charset="0"/>
                </a:rPr>
                <a:t>PMAY-G</a:t>
              </a:r>
            </a:p>
          </p:txBody>
        </p:sp>
        <p:sp>
          <p:nvSpPr>
            <p:cNvPr id="49" name="TextBox 48"/>
            <p:cNvSpPr txBox="1"/>
            <p:nvPr/>
          </p:nvSpPr>
          <p:spPr>
            <a:xfrm>
              <a:off x="1916279" y="3481856"/>
              <a:ext cx="1152024" cy="167956"/>
            </a:xfrm>
            <a:prstGeom prst="rect">
              <a:avLst/>
            </a:prstGeom>
            <a:noFill/>
          </p:spPr>
          <p:txBody>
            <a:bodyPr wrap="square" rtlCol="0">
              <a:spAutoFit/>
            </a:bodyPr>
            <a:lstStyle/>
            <a:p>
              <a:pPr algn="ctr"/>
              <a:r>
                <a:rPr lang="en-US" sz="1200" b="1" dirty="0">
                  <a:latin typeface="Arial" panose="020B0604020202020204" pitchFamily="34" charset="0"/>
                </a:rPr>
                <a:t>DDUGKY</a:t>
              </a:r>
            </a:p>
          </p:txBody>
        </p:sp>
      </p:grpSp>
      <p:sp>
        <p:nvSpPr>
          <p:cNvPr id="34" name="Rounded Rectangle 33"/>
          <p:cNvSpPr/>
          <p:nvPr/>
        </p:nvSpPr>
        <p:spPr>
          <a:xfrm>
            <a:off x="679252" y="9949067"/>
            <a:ext cx="1600200" cy="500936"/>
          </a:xfrm>
          <a:prstGeom prst="roundRect">
            <a:avLst/>
          </a:prstGeom>
          <a:ln w="38100">
            <a:solidFill>
              <a:schemeClr val="accent6"/>
            </a:solidFill>
            <a:prstDash val="sysDash"/>
          </a:ln>
        </p:spPr>
        <p:style>
          <a:lnRef idx="0">
            <a:schemeClr val="dk1"/>
          </a:lnRef>
          <a:fillRef idx="3">
            <a:schemeClr val="dk1"/>
          </a:fillRef>
          <a:effectRef idx="3">
            <a:schemeClr val="dk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latin typeface="Arial" panose="020B0604020202020204" pitchFamily="34" charset="0"/>
              </a:rPr>
              <a:t>DDUGKY</a:t>
            </a:r>
          </a:p>
        </p:txBody>
      </p:sp>
      <p:sp>
        <p:nvSpPr>
          <p:cNvPr id="43" name="TextBox 42"/>
          <p:cNvSpPr txBox="1"/>
          <p:nvPr/>
        </p:nvSpPr>
        <p:spPr>
          <a:xfrm>
            <a:off x="1820737" y="3848131"/>
            <a:ext cx="3743450" cy="690194"/>
          </a:xfrm>
          <a:prstGeom prst="rect">
            <a:avLst/>
          </a:prstGeom>
          <a:noFill/>
        </p:spPr>
        <p:txBody>
          <a:bodyPr wrap="square" lIns="0" tIns="0" rIns="0" bIns="0" rtlCol="0">
            <a:noAutofit/>
          </a:bodyPr>
          <a:lstStyle/>
          <a:p>
            <a:pPr marL="285750" indent="-285750" algn="just">
              <a:lnSpc>
                <a:spcPct val="150000"/>
              </a:lnSpc>
              <a:buFont typeface="Wingdings" panose="05000000000000000000" pitchFamily="2" charset="2"/>
              <a:buChar char="ü"/>
            </a:pPr>
            <a:r>
              <a:rPr lang="en-US" sz="1400" b="1" dirty="0" smtClean="0">
                <a:latin typeface="Arial" panose="020B0604020202020204" pitchFamily="34" charset="0"/>
              </a:rPr>
              <a:t>Additional features in </a:t>
            </a:r>
            <a:r>
              <a:rPr lang="en-US" sz="1400" b="1" dirty="0" err="1" smtClean="0">
                <a:latin typeface="Arial" panose="020B0604020202020204" pitchFamily="34" charset="0"/>
              </a:rPr>
              <a:t>Kaushal</a:t>
            </a:r>
            <a:r>
              <a:rPr lang="en-US" sz="1400" b="1" dirty="0" smtClean="0">
                <a:latin typeface="Arial" panose="020B0604020202020204" pitchFamily="34" charset="0"/>
              </a:rPr>
              <a:t> </a:t>
            </a:r>
            <a:r>
              <a:rPr lang="en-US" sz="1400" b="1" dirty="0" err="1">
                <a:latin typeface="Arial" panose="020B0604020202020204" pitchFamily="34" charset="0"/>
              </a:rPr>
              <a:t>Panjee</a:t>
            </a:r>
            <a:endParaRPr lang="en-US" sz="1400" b="1" dirty="0">
              <a:latin typeface="Arial" panose="020B0604020202020204" pitchFamily="34" charset="0"/>
            </a:endParaRPr>
          </a:p>
          <a:p>
            <a:pPr marL="285750" indent="-285750" algn="just">
              <a:lnSpc>
                <a:spcPct val="150000"/>
              </a:lnSpc>
              <a:buFont typeface="Wingdings" panose="05000000000000000000" pitchFamily="2" charset="2"/>
              <a:buChar char="ü"/>
            </a:pPr>
            <a:r>
              <a:rPr lang="en-US" sz="1400" b="1" dirty="0" smtClean="0">
                <a:latin typeface="Arial" panose="020B0604020202020204" pitchFamily="34" charset="0"/>
              </a:rPr>
              <a:t>Finance </a:t>
            </a:r>
            <a:r>
              <a:rPr lang="en-US" sz="1400" b="1" dirty="0">
                <a:latin typeface="Arial" panose="020B0604020202020204" pitchFamily="34" charset="0"/>
              </a:rPr>
              <a:t>Module</a:t>
            </a:r>
          </a:p>
        </p:txBody>
      </p:sp>
      <p:grpSp>
        <p:nvGrpSpPr>
          <p:cNvPr id="7" name="Group 43"/>
          <p:cNvGrpSpPr/>
          <p:nvPr/>
        </p:nvGrpSpPr>
        <p:grpSpPr>
          <a:xfrm>
            <a:off x="5607093" y="3673789"/>
            <a:ext cx="2289068" cy="1447237"/>
            <a:chOff x="3289885" y="1655345"/>
            <a:chExt cx="1152024" cy="968407"/>
          </a:xfrm>
        </p:grpSpPr>
        <p:pic>
          <p:nvPicPr>
            <p:cNvPr id="45" name="Picture 44"/>
            <p:cNvPicPr>
              <a:picLocks noChangeAspect="1"/>
            </p:cNvPicPr>
            <p:nvPr/>
          </p:nvPicPr>
          <p:blipFill>
            <a:blip r:embed="rId6" cstate="print"/>
            <a:stretch>
              <a:fillRect/>
            </a:stretch>
          </p:blipFill>
          <p:spPr>
            <a:xfrm>
              <a:off x="3451560" y="1655345"/>
              <a:ext cx="828675" cy="733425"/>
            </a:xfrm>
            <a:prstGeom prst="rect">
              <a:avLst/>
            </a:prstGeom>
          </p:spPr>
        </p:pic>
        <p:sp>
          <p:nvSpPr>
            <p:cNvPr id="46" name="TextBox 45"/>
            <p:cNvSpPr txBox="1"/>
            <p:nvPr/>
          </p:nvSpPr>
          <p:spPr>
            <a:xfrm>
              <a:off x="3289885" y="2438400"/>
              <a:ext cx="1152024" cy="185352"/>
            </a:xfrm>
            <a:prstGeom prst="rect">
              <a:avLst/>
            </a:prstGeom>
            <a:noFill/>
          </p:spPr>
          <p:txBody>
            <a:bodyPr wrap="square" rtlCol="0">
              <a:spAutoFit/>
            </a:bodyPr>
            <a:lstStyle/>
            <a:p>
              <a:pPr algn="ctr"/>
              <a:r>
                <a:rPr lang="en-US" sz="1200" b="1" dirty="0">
                  <a:latin typeface="Arial" panose="020B0604020202020204" pitchFamily="34" charset="0"/>
                </a:rPr>
                <a:t>DAY-NRLM</a:t>
              </a:r>
            </a:p>
          </p:txBody>
        </p:sp>
      </p:grpSp>
      <p:sp>
        <p:nvSpPr>
          <p:cNvPr id="47" name="TextBox 46"/>
          <p:cNvSpPr txBox="1"/>
          <p:nvPr/>
        </p:nvSpPr>
        <p:spPr>
          <a:xfrm>
            <a:off x="7498539" y="3709056"/>
            <a:ext cx="4131423" cy="1134970"/>
          </a:xfrm>
          <a:prstGeom prst="rect">
            <a:avLst/>
          </a:prstGeom>
          <a:noFill/>
        </p:spPr>
        <p:txBody>
          <a:bodyPr wrap="square" lIns="0" tIns="0" rIns="0" bIns="0" rtlCol="0">
            <a:noAutofit/>
          </a:bodyPr>
          <a:lstStyle/>
          <a:p>
            <a:pPr marL="182880" indent="-457200" algn="just">
              <a:lnSpc>
                <a:spcPct val="150000"/>
              </a:lnSpc>
              <a:buFont typeface="Wingdings" panose="05000000000000000000" pitchFamily="2" charset="2"/>
              <a:buChar char="ü"/>
            </a:pPr>
            <a:r>
              <a:rPr lang="en-US" sz="1400" b="1" dirty="0" err="1">
                <a:latin typeface="Arial" panose="020B0604020202020204" pitchFamily="34" charset="0"/>
              </a:rPr>
              <a:t>Aadhaar</a:t>
            </a:r>
            <a:r>
              <a:rPr lang="en-US" sz="1400" b="1" dirty="0">
                <a:latin typeface="Arial" panose="020B0604020202020204" pitchFamily="34" charset="0"/>
              </a:rPr>
              <a:t> Encryption</a:t>
            </a:r>
          </a:p>
          <a:p>
            <a:pPr marL="182880" indent="-457200" algn="just">
              <a:lnSpc>
                <a:spcPct val="150000"/>
              </a:lnSpc>
              <a:buFont typeface="Wingdings" panose="05000000000000000000" pitchFamily="2" charset="2"/>
              <a:buChar char="ü"/>
            </a:pPr>
            <a:r>
              <a:rPr lang="en-US" sz="1400" b="1" dirty="0">
                <a:latin typeface="Arial" panose="020B0604020202020204" pitchFamily="34" charset="0"/>
              </a:rPr>
              <a:t>State level User Management</a:t>
            </a:r>
          </a:p>
          <a:p>
            <a:pPr marL="182880" indent="-457200" algn="just">
              <a:lnSpc>
                <a:spcPct val="150000"/>
              </a:lnSpc>
              <a:buFont typeface="Wingdings" panose="05000000000000000000" pitchFamily="2" charset="2"/>
              <a:buChar char="ü"/>
            </a:pPr>
            <a:r>
              <a:rPr lang="en-US" sz="1400" b="1" dirty="0">
                <a:latin typeface="Arial" panose="020B0604020202020204" pitchFamily="34" charset="0"/>
              </a:rPr>
              <a:t>Dashboards at all levels</a:t>
            </a:r>
          </a:p>
        </p:txBody>
      </p:sp>
      <p:sp>
        <p:nvSpPr>
          <p:cNvPr id="3" name="TextBox 2">
            <a:extLst>
              <a:ext uri="{FF2B5EF4-FFF2-40B4-BE49-F238E27FC236}">
                <a16:creationId xmlns="" xmlns:a16="http://schemas.microsoft.com/office/drawing/2014/main" id="{069CB7D0-96C4-3440-B717-62416FC52B64}"/>
              </a:ext>
            </a:extLst>
          </p:cNvPr>
          <p:cNvSpPr txBox="1"/>
          <p:nvPr/>
        </p:nvSpPr>
        <p:spPr>
          <a:xfrm>
            <a:off x="5529943" y="3701143"/>
            <a:ext cx="0" cy="0"/>
          </a:xfrm>
          <a:prstGeom prst="rect">
            <a:avLst/>
          </a:prstGeom>
          <a:noFill/>
        </p:spPr>
        <p:txBody>
          <a:bodyPr wrap="none" lIns="0" tIns="0" rIns="0" bIns="0" rtlCol="0">
            <a:noAutofit/>
          </a:bodyPr>
          <a:lstStyle/>
          <a:p>
            <a:pPr indent="-274320">
              <a:spcAft>
                <a:spcPts val="900"/>
              </a:spcAft>
            </a:pPr>
            <a:endParaRPr lang="en-US" sz="2000" dirty="0" err="1">
              <a:latin typeface="Georgia" pitchFamily="18" charset="0"/>
            </a:endParaRPr>
          </a:p>
        </p:txBody>
      </p:sp>
    </p:spTree>
    <p:extLst>
      <p:ext uri="{BB962C8B-B14F-4D97-AF65-F5344CB8AC3E}">
        <p14:creationId xmlns="" xmlns:p14="http://schemas.microsoft.com/office/powerpoint/2010/main" val="2651569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i="0" dirty="0">
                <a:latin typeface="+mn-lt"/>
              </a:rPr>
              <a:t>Key Issues faced by States</a:t>
            </a:r>
          </a:p>
        </p:txBody>
      </p:sp>
      <p:sp>
        <p:nvSpPr>
          <p:cNvPr id="4" name="Slide Number Placeholder 3"/>
          <p:cNvSpPr>
            <a:spLocks noGrp="1"/>
          </p:cNvSpPr>
          <p:nvPr>
            <p:ph type="sldNum" sz="quarter" idx="4"/>
          </p:nvPr>
        </p:nvSpPr>
        <p:spPr/>
        <p:txBody>
          <a:bodyPr/>
          <a:lstStyle/>
          <a:p>
            <a:fld id="{9EBD5762-3BDC-484D-9503-7EA6D5A9A8CE}" type="slidenum">
              <a:rPr lang="en-US" smtClean="0">
                <a:latin typeface="+mn-lt"/>
              </a:rPr>
              <a:pPr/>
              <a:t>6</a:t>
            </a:fld>
            <a:endParaRPr lang="en-US" dirty="0">
              <a:latin typeface="+mn-lt"/>
            </a:endParaRPr>
          </a:p>
        </p:txBody>
      </p:sp>
      <p:grpSp>
        <p:nvGrpSpPr>
          <p:cNvPr id="3" name="Group 20"/>
          <p:cNvGrpSpPr/>
          <p:nvPr/>
        </p:nvGrpSpPr>
        <p:grpSpPr>
          <a:xfrm>
            <a:off x="577049" y="1257299"/>
            <a:ext cx="11004997" cy="685800"/>
            <a:chOff x="577049" y="1257299"/>
            <a:chExt cx="11004997" cy="685800"/>
          </a:xfrm>
        </p:grpSpPr>
        <p:sp>
          <p:nvSpPr>
            <p:cNvPr id="13" name="Rectangle 12"/>
            <p:cNvSpPr/>
            <p:nvPr/>
          </p:nvSpPr>
          <p:spPr>
            <a:xfrm>
              <a:off x="1220787" y="1295400"/>
              <a:ext cx="4541614" cy="609599"/>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80654" tIns="40327" rIns="80654" bIns="40327" spcCol="0" rtlCol="0" anchor="ctr">
              <a:noAutofit/>
            </a:bodyPr>
            <a:lstStyle/>
            <a:p>
              <a:pPr algn="ctr"/>
              <a:r>
                <a:rPr lang="en-US" sz="1400" dirty="0">
                  <a:solidFill>
                    <a:schemeClr val="tx1"/>
                  </a:solidFill>
                </a:rPr>
                <a:t>Resolution of MIS related Issues</a:t>
              </a:r>
              <a:endParaRPr lang="en-GB" sz="1235" b="1" dirty="0">
                <a:solidFill>
                  <a:schemeClr val="tx1"/>
                </a:solidFill>
              </a:endParaRPr>
            </a:p>
          </p:txBody>
        </p:sp>
        <p:sp>
          <p:nvSpPr>
            <p:cNvPr id="14" name="Rectangle 13"/>
            <p:cNvSpPr/>
            <p:nvPr/>
          </p:nvSpPr>
          <p:spPr>
            <a:xfrm>
              <a:off x="577049" y="1295400"/>
              <a:ext cx="545482" cy="609599"/>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algn="ctr" defTabSz="898695">
                <a:defRPr/>
              </a:pPr>
              <a:r>
                <a:rPr lang="en-GB" sz="1412" b="1" kern="0" dirty="0">
                  <a:solidFill>
                    <a:srgbClr val="FFFFFF"/>
                  </a:solidFill>
                </a:rPr>
                <a:t>1</a:t>
              </a:r>
            </a:p>
          </p:txBody>
        </p:sp>
        <p:grpSp>
          <p:nvGrpSpPr>
            <p:cNvPr id="5" name="Pull-out panel"/>
            <p:cNvGrpSpPr>
              <a:grpSpLocks noChangeAspect="1"/>
            </p:cNvGrpSpPr>
            <p:nvPr>
              <p:custDataLst>
                <p:tags r:id="rId6"/>
              </p:custDataLst>
            </p:nvPr>
          </p:nvGrpSpPr>
          <p:grpSpPr>
            <a:xfrm>
              <a:off x="5794468" y="1257299"/>
              <a:ext cx="5787578" cy="685800"/>
              <a:chOff x="1151388" y="-3343415"/>
              <a:chExt cx="11890599" cy="6132934"/>
            </a:xfrm>
            <a:solidFill>
              <a:schemeClr val="accent5"/>
            </a:solidFill>
          </p:grpSpPr>
          <p:sp>
            <p:nvSpPr>
              <p:cNvPr id="17" name="Rectangle 16" descr="connector bar"/>
              <p:cNvSpPr>
                <a:spLocks/>
              </p:cNvSpPr>
              <p:nvPr/>
            </p:nvSpPr>
            <p:spPr>
              <a:xfrm>
                <a:off x="1151388" y="2548735"/>
                <a:ext cx="1088318" cy="240784"/>
              </a:xfrm>
              <a:prstGeom prst="rect">
                <a:avLst/>
              </a:prstGeom>
              <a:grpFill/>
              <a:ln w="6350">
                <a:noFill/>
              </a:ln>
            </p:spPr>
            <p:txBody>
              <a:bodyPr vert="horz" wrap="square" lIns="91440" tIns="45720" rIns="91440" bIns="45720" rtlCol="0" anchor="ctr">
                <a:noAutofit/>
              </a:bodyPr>
              <a:lstStyle/>
              <a:p>
                <a:pPr algn="ctr"/>
                <a:endParaRPr lang="en-GB" dirty="0"/>
              </a:p>
            </p:txBody>
          </p:sp>
          <p:sp>
            <p:nvSpPr>
              <p:cNvPr id="18" name="Rectangle 17" descr="connector bar"/>
              <p:cNvSpPr>
                <a:spLocks noChangeAspect="1"/>
              </p:cNvSpPr>
              <p:nvPr/>
            </p:nvSpPr>
            <p:spPr>
              <a:xfrm>
                <a:off x="1617594" y="-3343415"/>
                <a:ext cx="11424393" cy="5893295"/>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defTabSz="898695">
                  <a:defRPr/>
                </a:pPr>
                <a:r>
                  <a:rPr lang="en-US" sz="1400" kern="0" dirty="0" smtClean="0">
                    <a:solidFill>
                      <a:srgbClr val="FFFFFF"/>
                    </a:solidFill>
                  </a:rPr>
                  <a:t> A </a:t>
                </a:r>
                <a:r>
                  <a:rPr lang="en-US" sz="1400" kern="0" dirty="0">
                    <a:solidFill>
                      <a:srgbClr val="FFFFFF"/>
                    </a:solidFill>
                  </a:rPr>
                  <a:t>dedicated Helpline set up for all programs (1800 111 555)</a:t>
                </a:r>
                <a:endParaRPr lang="en-GB" sz="1400" kern="0" dirty="0">
                  <a:solidFill>
                    <a:srgbClr val="FFFFFF"/>
                  </a:solidFill>
                </a:endParaRPr>
              </a:p>
            </p:txBody>
          </p:sp>
        </p:grpSp>
      </p:grpSp>
      <p:grpSp>
        <p:nvGrpSpPr>
          <p:cNvPr id="6" name="Group 21"/>
          <p:cNvGrpSpPr/>
          <p:nvPr/>
        </p:nvGrpSpPr>
        <p:grpSpPr>
          <a:xfrm>
            <a:off x="577049" y="2057400"/>
            <a:ext cx="11004997" cy="685800"/>
            <a:chOff x="577049" y="1257299"/>
            <a:chExt cx="11004997" cy="685800"/>
          </a:xfrm>
        </p:grpSpPr>
        <p:sp>
          <p:nvSpPr>
            <p:cNvPr id="23" name="Rectangle 22"/>
            <p:cNvSpPr/>
            <p:nvPr/>
          </p:nvSpPr>
          <p:spPr>
            <a:xfrm>
              <a:off x="1220787" y="1295400"/>
              <a:ext cx="4541614" cy="609599"/>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80654" tIns="40327" rIns="80654" bIns="40327" spcCol="0" rtlCol="0" anchor="ctr">
              <a:noAutofit/>
            </a:bodyPr>
            <a:lstStyle/>
            <a:p>
              <a:pPr algn="ctr"/>
              <a:r>
                <a:rPr lang="en-US" sz="1400" dirty="0">
                  <a:solidFill>
                    <a:schemeClr val="tx1"/>
                  </a:solidFill>
                </a:rPr>
                <a:t>Issues faced with respect to processing of funds (Payment Tracking, A/C verification etc.)</a:t>
              </a:r>
              <a:endParaRPr lang="en-GB" sz="1235" b="1" dirty="0">
                <a:solidFill>
                  <a:schemeClr val="tx1"/>
                </a:solidFill>
              </a:endParaRPr>
            </a:p>
          </p:txBody>
        </p:sp>
        <p:sp>
          <p:nvSpPr>
            <p:cNvPr id="24" name="Rectangle 23"/>
            <p:cNvSpPr/>
            <p:nvPr/>
          </p:nvSpPr>
          <p:spPr>
            <a:xfrm>
              <a:off x="577049" y="1295400"/>
              <a:ext cx="545482" cy="609599"/>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algn="ctr" defTabSz="898695">
                <a:defRPr/>
              </a:pPr>
              <a:r>
                <a:rPr lang="en-GB" sz="1412" b="1" kern="0" dirty="0">
                  <a:solidFill>
                    <a:srgbClr val="FFFFFF"/>
                  </a:solidFill>
                </a:rPr>
                <a:t>2</a:t>
              </a:r>
            </a:p>
          </p:txBody>
        </p:sp>
        <p:grpSp>
          <p:nvGrpSpPr>
            <p:cNvPr id="7" name="Pull-out panel"/>
            <p:cNvGrpSpPr>
              <a:grpSpLocks noChangeAspect="1"/>
            </p:cNvGrpSpPr>
            <p:nvPr>
              <p:custDataLst>
                <p:tags r:id="rId5"/>
              </p:custDataLst>
            </p:nvPr>
          </p:nvGrpSpPr>
          <p:grpSpPr>
            <a:xfrm>
              <a:off x="5794468" y="1257299"/>
              <a:ext cx="5787578" cy="685800"/>
              <a:chOff x="1151388" y="-3343415"/>
              <a:chExt cx="11890599" cy="6132934"/>
            </a:xfrm>
            <a:solidFill>
              <a:schemeClr val="accent5"/>
            </a:solidFill>
          </p:grpSpPr>
          <p:sp>
            <p:nvSpPr>
              <p:cNvPr id="26" name="Rectangle 25" descr="connector bar"/>
              <p:cNvSpPr>
                <a:spLocks/>
              </p:cNvSpPr>
              <p:nvPr/>
            </p:nvSpPr>
            <p:spPr>
              <a:xfrm>
                <a:off x="1151388" y="2548735"/>
                <a:ext cx="1088318" cy="240784"/>
              </a:xfrm>
              <a:prstGeom prst="rect">
                <a:avLst/>
              </a:prstGeom>
              <a:grpFill/>
              <a:ln w="6350">
                <a:noFill/>
              </a:ln>
            </p:spPr>
            <p:txBody>
              <a:bodyPr vert="horz" wrap="square" lIns="91440" tIns="45720" rIns="91440" bIns="45720" rtlCol="0" anchor="ctr">
                <a:noAutofit/>
              </a:bodyPr>
              <a:lstStyle/>
              <a:p>
                <a:pPr algn="ctr"/>
                <a:endParaRPr lang="en-GB" dirty="0"/>
              </a:p>
            </p:txBody>
          </p:sp>
          <p:sp>
            <p:nvSpPr>
              <p:cNvPr id="27" name="Rectangle 26" descr="connector bar"/>
              <p:cNvSpPr>
                <a:spLocks noChangeAspect="1"/>
              </p:cNvSpPr>
              <p:nvPr/>
            </p:nvSpPr>
            <p:spPr>
              <a:xfrm>
                <a:off x="1617594" y="-3343415"/>
                <a:ext cx="11424393" cy="5893295"/>
              </a:xfrm>
              <a:prstGeom prst="rect">
                <a:avLst/>
              </a:prstGeom>
              <a:solidFill>
                <a:schemeClr val="accent5">
                  <a:lumMod val="50000"/>
                </a:schemeClr>
              </a:solidFill>
              <a:ln w="6350">
                <a:noFill/>
              </a:ln>
            </p:spPr>
            <p:txBody>
              <a:bodyPr vert="horz" wrap="square" lIns="144000" tIns="144000" rIns="144000" bIns="144000" rtlCol="0" anchor="ctr">
                <a:noAutofit/>
              </a:bodyPr>
              <a:lstStyle/>
              <a:p>
                <a:r>
                  <a:rPr lang="en-US" sz="1400" dirty="0">
                    <a:solidFill>
                      <a:schemeClr val="bg1"/>
                    </a:solidFill>
                  </a:rPr>
                  <a:t>High level </a:t>
                </a:r>
                <a:r>
                  <a:rPr lang="en-US" sz="1400" dirty="0" smtClean="0">
                    <a:solidFill>
                      <a:schemeClr val="bg1"/>
                    </a:solidFill>
                  </a:rPr>
                  <a:t>discussions with concerned  stakeholders </a:t>
                </a:r>
                <a:endParaRPr lang="en-GB" sz="1400" dirty="0">
                  <a:solidFill>
                    <a:schemeClr val="bg1"/>
                  </a:solidFill>
                </a:endParaRPr>
              </a:p>
            </p:txBody>
          </p:sp>
        </p:grpSp>
      </p:grpSp>
      <p:grpSp>
        <p:nvGrpSpPr>
          <p:cNvPr id="8" name="Group 27"/>
          <p:cNvGrpSpPr/>
          <p:nvPr/>
        </p:nvGrpSpPr>
        <p:grpSpPr>
          <a:xfrm>
            <a:off x="577049" y="2851849"/>
            <a:ext cx="11004997" cy="685800"/>
            <a:chOff x="577049" y="1257299"/>
            <a:chExt cx="11004997" cy="685800"/>
          </a:xfrm>
        </p:grpSpPr>
        <p:sp>
          <p:nvSpPr>
            <p:cNvPr id="29" name="Rectangle 28"/>
            <p:cNvSpPr/>
            <p:nvPr/>
          </p:nvSpPr>
          <p:spPr>
            <a:xfrm>
              <a:off x="1220787" y="1295400"/>
              <a:ext cx="4541614" cy="609599"/>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80654" tIns="40327" rIns="80654" bIns="40327" spcCol="0" rtlCol="0" anchor="ctr">
              <a:noAutofit/>
            </a:bodyPr>
            <a:lstStyle/>
            <a:p>
              <a:pPr algn="ctr"/>
              <a:r>
                <a:rPr lang="en-GB" sz="1400" dirty="0" smtClean="0">
                  <a:solidFill>
                    <a:schemeClr val="tx1"/>
                  </a:solidFill>
                </a:rPr>
                <a:t>Difficulties  faced with various MISs </a:t>
              </a:r>
              <a:endParaRPr lang="en-GB" sz="1400" dirty="0">
                <a:solidFill>
                  <a:schemeClr val="tx1"/>
                </a:solidFill>
              </a:endParaRPr>
            </a:p>
          </p:txBody>
        </p:sp>
        <p:sp>
          <p:nvSpPr>
            <p:cNvPr id="30" name="Rectangle 29"/>
            <p:cNvSpPr/>
            <p:nvPr/>
          </p:nvSpPr>
          <p:spPr>
            <a:xfrm>
              <a:off x="577049" y="1295400"/>
              <a:ext cx="545482" cy="609599"/>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algn="ctr" defTabSz="898695">
                <a:defRPr/>
              </a:pPr>
              <a:r>
                <a:rPr lang="en-GB" sz="1412" b="1" kern="0" dirty="0">
                  <a:solidFill>
                    <a:srgbClr val="FFFFFF"/>
                  </a:solidFill>
                </a:rPr>
                <a:t>3</a:t>
              </a:r>
            </a:p>
          </p:txBody>
        </p:sp>
        <p:grpSp>
          <p:nvGrpSpPr>
            <p:cNvPr id="9" name="Pull-out panel"/>
            <p:cNvGrpSpPr>
              <a:grpSpLocks noChangeAspect="1"/>
            </p:cNvGrpSpPr>
            <p:nvPr>
              <p:custDataLst>
                <p:tags r:id="rId4"/>
              </p:custDataLst>
            </p:nvPr>
          </p:nvGrpSpPr>
          <p:grpSpPr>
            <a:xfrm>
              <a:off x="5794468" y="1257299"/>
              <a:ext cx="5787578" cy="685800"/>
              <a:chOff x="1151388" y="-3343415"/>
              <a:chExt cx="11890599" cy="6132934"/>
            </a:xfrm>
            <a:solidFill>
              <a:schemeClr val="accent5"/>
            </a:solidFill>
          </p:grpSpPr>
          <p:sp>
            <p:nvSpPr>
              <p:cNvPr id="32" name="Rectangle 31" descr="connector bar"/>
              <p:cNvSpPr>
                <a:spLocks/>
              </p:cNvSpPr>
              <p:nvPr/>
            </p:nvSpPr>
            <p:spPr>
              <a:xfrm>
                <a:off x="1151388" y="2548735"/>
                <a:ext cx="1088318" cy="240784"/>
              </a:xfrm>
              <a:prstGeom prst="rect">
                <a:avLst/>
              </a:prstGeom>
              <a:grpFill/>
              <a:ln w="6350">
                <a:noFill/>
              </a:ln>
            </p:spPr>
            <p:txBody>
              <a:bodyPr vert="horz" wrap="square" lIns="91440" tIns="45720" rIns="91440" bIns="45720" rtlCol="0" anchor="ctr">
                <a:noAutofit/>
              </a:bodyPr>
              <a:lstStyle/>
              <a:p>
                <a:pPr algn="ctr"/>
                <a:endParaRPr lang="en-GB" dirty="0"/>
              </a:p>
            </p:txBody>
          </p:sp>
          <p:sp>
            <p:nvSpPr>
              <p:cNvPr id="33" name="Rectangle 32" descr="connector bar"/>
              <p:cNvSpPr>
                <a:spLocks noChangeAspect="1"/>
              </p:cNvSpPr>
              <p:nvPr/>
            </p:nvSpPr>
            <p:spPr>
              <a:xfrm>
                <a:off x="1617594" y="-3343415"/>
                <a:ext cx="11424393" cy="5893295"/>
              </a:xfrm>
              <a:prstGeom prst="rect">
                <a:avLst/>
              </a:prstGeom>
              <a:solidFill>
                <a:schemeClr val="accent5">
                  <a:lumMod val="50000"/>
                </a:schemeClr>
              </a:solidFill>
              <a:ln w="6350">
                <a:noFill/>
              </a:ln>
            </p:spPr>
            <p:txBody>
              <a:bodyPr vert="horz" wrap="square" lIns="144000" tIns="144000" rIns="144000" bIns="144000" rtlCol="0" anchor="ctr">
                <a:noAutofit/>
              </a:bodyPr>
              <a:lstStyle/>
              <a:p>
                <a:r>
                  <a:rPr lang="en-GB" sz="1400" dirty="0" smtClean="0">
                    <a:solidFill>
                      <a:schemeClr val="bg1"/>
                    </a:solidFill>
                  </a:rPr>
                  <a:t>Interactions with states  being organised </a:t>
                </a:r>
              </a:p>
              <a:p>
                <a:r>
                  <a:rPr lang="en-GB" sz="1400" dirty="0" smtClean="0">
                    <a:solidFill>
                      <a:schemeClr val="bg1"/>
                    </a:solidFill>
                  </a:rPr>
                  <a:t>MGNREGA  on 16-17 January</a:t>
                </a:r>
                <a:endParaRPr lang="en-GB" sz="1400" dirty="0">
                  <a:solidFill>
                    <a:schemeClr val="bg1"/>
                  </a:solidFill>
                </a:endParaRPr>
              </a:p>
            </p:txBody>
          </p:sp>
        </p:grpSp>
      </p:grpSp>
      <p:grpSp>
        <p:nvGrpSpPr>
          <p:cNvPr id="10" name="Group 33"/>
          <p:cNvGrpSpPr/>
          <p:nvPr/>
        </p:nvGrpSpPr>
        <p:grpSpPr>
          <a:xfrm>
            <a:off x="577049" y="3657600"/>
            <a:ext cx="11004997" cy="685800"/>
            <a:chOff x="577049" y="1257299"/>
            <a:chExt cx="11004997" cy="685800"/>
          </a:xfrm>
        </p:grpSpPr>
        <p:sp>
          <p:nvSpPr>
            <p:cNvPr id="35" name="Rectangle 34"/>
            <p:cNvSpPr/>
            <p:nvPr/>
          </p:nvSpPr>
          <p:spPr>
            <a:xfrm>
              <a:off x="1220787" y="1295400"/>
              <a:ext cx="4541614" cy="609599"/>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80654" tIns="40327" rIns="80654" bIns="40327" spcCol="0" rtlCol="0" anchor="ctr">
              <a:noAutofit/>
            </a:bodyPr>
            <a:lstStyle/>
            <a:p>
              <a:pPr algn="ctr"/>
              <a:r>
                <a:rPr lang="en-GB" sz="1400" dirty="0" smtClean="0">
                  <a:solidFill>
                    <a:schemeClr val="tx1"/>
                  </a:solidFill>
                </a:rPr>
                <a:t>False </a:t>
              </a:r>
              <a:r>
                <a:rPr lang="en-GB" sz="1400" dirty="0">
                  <a:solidFill>
                    <a:schemeClr val="tx1"/>
                  </a:solidFill>
                </a:rPr>
                <a:t>Authorization for transactions based on dubious </a:t>
              </a:r>
              <a:r>
                <a:rPr lang="en-GB" sz="1400" dirty="0" smtClean="0">
                  <a:solidFill>
                    <a:schemeClr val="tx1"/>
                  </a:solidFill>
                </a:rPr>
                <a:t>documents</a:t>
              </a:r>
              <a:endParaRPr lang="en-GB" sz="1400" dirty="0">
                <a:solidFill>
                  <a:schemeClr val="tx1"/>
                </a:solidFill>
              </a:endParaRPr>
            </a:p>
          </p:txBody>
        </p:sp>
        <p:sp>
          <p:nvSpPr>
            <p:cNvPr id="36" name="Rectangle 35"/>
            <p:cNvSpPr/>
            <p:nvPr/>
          </p:nvSpPr>
          <p:spPr>
            <a:xfrm>
              <a:off x="577049" y="1295400"/>
              <a:ext cx="545482" cy="609599"/>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algn="ctr" defTabSz="898695">
                <a:defRPr/>
              </a:pPr>
              <a:r>
                <a:rPr lang="en-GB" sz="1412" b="1" kern="0" dirty="0">
                  <a:solidFill>
                    <a:srgbClr val="FFFFFF"/>
                  </a:solidFill>
                </a:rPr>
                <a:t>4</a:t>
              </a:r>
            </a:p>
          </p:txBody>
        </p:sp>
        <p:grpSp>
          <p:nvGrpSpPr>
            <p:cNvPr id="11" name="Pull-out panel"/>
            <p:cNvGrpSpPr>
              <a:grpSpLocks noChangeAspect="1"/>
            </p:cNvGrpSpPr>
            <p:nvPr>
              <p:custDataLst>
                <p:tags r:id="rId3"/>
              </p:custDataLst>
            </p:nvPr>
          </p:nvGrpSpPr>
          <p:grpSpPr>
            <a:xfrm>
              <a:off x="5794468" y="1257299"/>
              <a:ext cx="5787578" cy="685800"/>
              <a:chOff x="1151388" y="-3343415"/>
              <a:chExt cx="11890599" cy="6132934"/>
            </a:xfrm>
            <a:solidFill>
              <a:schemeClr val="accent5"/>
            </a:solidFill>
          </p:grpSpPr>
          <p:sp>
            <p:nvSpPr>
              <p:cNvPr id="38" name="Rectangle 37" descr="connector bar"/>
              <p:cNvSpPr>
                <a:spLocks/>
              </p:cNvSpPr>
              <p:nvPr/>
            </p:nvSpPr>
            <p:spPr>
              <a:xfrm>
                <a:off x="1151388" y="2548735"/>
                <a:ext cx="1088318" cy="240784"/>
              </a:xfrm>
              <a:prstGeom prst="rect">
                <a:avLst/>
              </a:prstGeom>
              <a:grpFill/>
              <a:ln w="6350">
                <a:noFill/>
              </a:ln>
            </p:spPr>
            <p:txBody>
              <a:bodyPr vert="horz" wrap="square" lIns="91440" tIns="45720" rIns="91440" bIns="45720" rtlCol="0" anchor="ctr">
                <a:noAutofit/>
              </a:bodyPr>
              <a:lstStyle/>
              <a:p>
                <a:pPr algn="ctr"/>
                <a:endParaRPr lang="en-GB" dirty="0"/>
              </a:p>
            </p:txBody>
          </p:sp>
          <p:sp>
            <p:nvSpPr>
              <p:cNvPr id="39" name="Rectangle 38" descr="connector bar"/>
              <p:cNvSpPr>
                <a:spLocks noChangeAspect="1"/>
              </p:cNvSpPr>
              <p:nvPr/>
            </p:nvSpPr>
            <p:spPr>
              <a:xfrm>
                <a:off x="1617594" y="-3343415"/>
                <a:ext cx="11424393" cy="5893295"/>
              </a:xfrm>
              <a:prstGeom prst="rect">
                <a:avLst/>
              </a:prstGeom>
              <a:solidFill>
                <a:schemeClr val="accent5">
                  <a:lumMod val="50000"/>
                </a:schemeClr>
              </a:solidFill>
              <a:ln w="6350">
                <a:noFill/>
              </a:ln>
            </p:spPr>
            <p:txBody>
              <a:bodyPr vert="horz" wrap="square" lIns="144000" tIns="144000" rIns="144000" bIns="144000" rtlCol="0" anchor="ctr">
                <a:noAutofit/>
              </a:bodyPr>
              <a:lstStyle/>
              <a:p>
                <a:r>
                  <a:rPr lang="en-US" sz="1400" dirty="0">
                    <a:solidFill>
                      <a:schemeClr val="bg1"/>
                    </a:solidFill>
                  </a:rPr>
                  <a:t>Workshop on “</a:t>
                </a:r>
                <a:r>
                  <a:rPr lang="en-GB" sz="1400" dirty="0">
                    <a:solidFill>
                      <a:schemeClr val="bg1"/>
                    </a:solidFill>
                  </a:rPr>
                  <a:t>Do’s and Don’ts” conducted for technical </a:t>
                </a:r>
                <a:r>
                  <a:rPr lang="en-GB" sz="1400" dirty="0" smtClean="0">
                    <a:solidFill>
                      <a:schemeClr val="bg1"/>
                    </a:solidFill>
                  </a:rPr>
                  <a:t>teams at </a:t>
                </a:r>
                <a:r>
                  <a:rPr lang="en-GB" sz="1400" dirty="0" err="1" smtClean="0">
                    <a:solidFill>
                      <a:schemeClr val="bg1"/>
                    </a:solidFill>
                  </a:rPr>
                  <a:t>DoRD</a:t>
                </a:r>
                <a:r>
                  <a:rPr lang="en-GB" sz="1400" dirty="0" smtClean="0">
                    <a:solidFill>
                      <a:schemeClr val="bg1"/>
                    </a:solidFill>
                  </a:rPr>
                  <a:t>. </a:t>
                </a:r>
                <a:endParaRPr lang="en-GB" sz="1400" dirty="0">
                  <a:solidFill>
                    <a:schemeClr val="bg1"/>
                  </a:solidFill>
                </a:endParaRPr>
              </a:p>
            </p:txBody>
          </p:sp>
        </p:grpSp>
      </p:grpSp>
      <p:grpSp>
        <p:nvGrpSpPr>
          <p:cNvPr id="12" name="Group 39"/>
          <p:cNvGrpSpPr/>
          <p:nvPr/>
        </p:nvGrpSpPr>
        <p:grpSpPr>
          <a:xfrm>
            <a:off x="577049" y="4502562"/>
            <a:ext cx="11004997" cy="685800"/>
            <a:chOff x="577049" y="1257299"/>
            <a:chExt cx="11004997" cy="685800"/>
          </a:xfrm>
        </p:grpSpPr>
        <p:sp>
          <p:nvSpPr>
            <p:cNvPr id="41" name="Rectangle 40"/>
            <p:cNvSpPr/>
            <p:nvPr/>
          </p:nvSpPr>
          <p:spPr>
            <a:xfrm>
              <a:off x="1220787" y="1295400"/>
              <a:ext cx="4541614" cy="609599"/>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80654" tIns="40327" rIns="80654" bIns="40327" spcCol="0" rtlCol="0" anchor="ctr">
              <a:noAutofit/>
            </a:bodyPr>
            <a:lstStyle/>
            <a:p>
              <a:pPr algn="ctr"/>
              <a:r>
                <a:rPr lang="en-US" sz="1400" dirty="0" smtClean="0">
                  <a:latin typeface="Arial" panose="020B0604020202020204" pitchFamily="34" charset="0"/>
                </a:rPr>
                <a:t>Difficulties in states </a:t>
              </a:r>
              <a:r>
                <a:rPr lang="en-US" sz="1400" dirty="0">
                  <a:latin typeface="Arial" panose="020B0604020202020204" pitchFamily="34" charset="0"/>
                </a:rPr>
                <a:t>personnel‘s meetings </a:t>
              </a:r>
              <a:r>
                <a:rPr lang="en-US" sz="1400" dirty="0" smtClean="0">
                  <a:latin typeface="Arial" panose="020B0604020202020204" pitchFamily="34" charset="0"/>
                </a:rPr>
                <a:t>with </a:t>
              </a:r>
              <a:r>
                <a:rPr lang="en-US" sz="1400" dirty="0" err="1" smtClean="0">
                  <a:latin typeface="Arial" panose="020B0604020202020204" pitchFamily="34" charset="0"/>
                </a:rPr>
                <a:t>DoRD</a:t>
              </a:r>
              <a:endParaRPr lang="en-GB" sz="1400" b="1" dirty="0">
                <a:solidFill>
                  <a:schemeClr val="tx1"/>
                </a:solidFill>
              </a:endParaRPr>
            </a:p>
          </p:txBody>
        </p:sp>
        <p:sp>
          <p:nvSpPr>
            <p:cNvPr id="42" name="Rectangle 41"/>
            <p:cNvSpPr/>
            <p:nvPr/>
          </p:nvSpPr>
          <p:spPr>
            <a:xfrm>
              <a:off x="577049" y="1295400"/>
              <a:ext cx="545482" cy="609599"/>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algn="ctr" defTabSz="898695">
                <a:defRPr/>
              </a:pPr>
              <a:r>
                <a:rPr lang="en-GB" sz="1412" b="1" kern="0" dirty="0">
                  <a:solidFill>
                    <a:srgbClr val="FFFFFF"/>
                  </a:solidFill>
                </a:rPr>
                <a:t>5</a:t>
              </a:r>
            </a:p>
          </p:txBody>
        </p:sp>
        <p:grpSp>
          <p:nvGrpSpPr>
            <p:cNvPr id="15" name="Pull-out panel"/>
            <p:cNvGrpSpPr>
              <a:grpSpLocks noChangeAspect="1"/>
            </p:cNvGrpSpPr>
            <p:nvPr>
              <p:custDataLst>
                <p:tags r:id="rId2"/>
              </p:custDataLst>
            </p:nvPr>
          </p:nvGrpSpPr>
          <p:grpSpPr>
            <a:xfrm>
              <a:off x="5794468" y="1257299"/>
              <a:ext cx="5787578" cy="685800"/>
              <a:chOff x="1151388" y="-3343415"/>
              <a:chExt cx="11890599" cy="6132934"/>
            </a:xfrm>
            <a:solidFill>
              <a:schemeClr val="accent5"/>
            </a:solidFill>
          </p:grpSpPr>
          <p:sp>
            <p:nvSpPr>
              <p:cNvPr id="44" name="Rectangle 43" descr="connector bar"/>
              <p:cNvSpPr>
                <a:spLocks/>
              </p:cNvSpPr>
              <p:nvPr/>
            </p:nvSpPr>
            <p:spPr>
              <a:xfrm>
                <a:off x="1151388" y="2548735"/>
                <a:ext cx="1088318" cy="240784"/>
              </a:xfrm>
              <a:prstGeom prst="rect">
                <a:avLst/>
              </a:prstGeom>
              <a:grpFill/>
              <a:ln w="6350">
                <a:noFill/>
              </a:ln>
            </p:spPr>
            <p:txBody>
              <a:bodyPr vert="horz" wrap="square" lIns="91440" tIns="45720" rIns="91440" bIns="45720" rtlCol="0" anchor="ctr">
                <a:noAutofit/>
              </a:bodyPr>
              <a:lstStyle/>
              <a:p>
                <a:pPr algn="ctr"/>
                <a:endParaRPr lang="en-GB" dirty="0"/>
              </a:p>
            </p:txBody>
          </p:sp>
          <p:sp>
            <p:nvSpPr>
              <p:cNvPr id="45" name="Rectangle 44" descr="connector bar"/>
              <p:cNvSpPr>
                <a:spLocks noChangeAspect="1"/>
              </p:cNvSpPr>
              <p:nvPr/>
            </p:nvSpPr>
            <p:spPr>
              <a:xfrm>
                <a:off x="1617594" y="-3343415"/>
                <a:ext cx="11424393" cy="5893295"/>
              </a:xfrm>
              <a:prstGeom prst="rect">
                <a:avLst/>
              </a:prstGeom>
              <a:solidFill>
                <a:schemeClr val="accent5">
                  <a:lumMod val="50000"/>
                </a:schemeClr>
              </a:solidFill>
              <a:ln w="6350">
                <a:noFill/>
              </a:ln>
            </p:spPr>
            <p:txBody>
              <a:bodyPr vert="horz" wrap="square" lIns="144000" tIns="144000" rIns="144000" bIns="144000" rtlCol="0" anchor="ctr">
                <a:noAutofit/>
              </a:bodyPr>
              <a:lstStyle/>
              <a:p>
                <a:r>
                  <a:rPr lang="en-GB" sz="1400" dirty="0">
                    <a:solidFill>
                      <a:schemeClr val="bg1"/>
                    </a:solidFill>
                  </a:rPr>
                  <a:t>A </a:t>
                </a:r>
                <a:r>
                  <a:rPr lang="en-US" sz="1400" dirty="0">
                    <a:solidFill>
                      <a:schemeClr val="bg1"/>
                    </a:solidFill>
                  </a:rPr>
                  <a:t>centralized </a:t>
                </a:r>
                <a:r>
                  <a:rPr lang="en-US" sz="1400" dirty="0" smtClean="0">
                    <a:solidFill>
                      <a:schemeClr val="bg1"/>
                    </a:solidFill>
                  </a:rPr>
                  <a:t> NIC development </a:t>
                </a:r>
                <a:r>
                  <a:rPr lang="en-US" sz="1400" dirty="0">
                    <a:solidFill>
                      <a:schemeClr val="bg1"/>
                    </a:solidFill>
                  </a:rPr>
                  <a:t>support  </a:t>
                </a:r>
                <a:r>
                  <a:rPr lang="en-US" sz="1400" dirty="0" smtClean="0">
                    <a:solidFill>
                      <a:schemeClr val="bg1"/>
                    </a:solidFill>
                  </a:rPr>
                  <a:t>being set </a:t>
                </a:r>
                <a:r>
                  <a:rPr lang="en-US" sz="1400" dirty="0">
                    <a:solidFill>
                      <a:schemeClr val="bg1"/>
                    </a:solidFill>
                  </a:rPr>
                  <a:t>up </a:t>
                </a:r>
                <a:endParaRPr lang="en-GB" sz="1400" dirty="0">
                  <a:solidFill>
                    <a:schemeClr val="bg1"/>
                  </a:solidFill>
                </a:endParaRPr>
              </a:p>
            </p:txBody>
          </p:sp>
        </p:grpSp>
      </p:grpSp>
      <p:grpSp>
        <p:nvGrpSpPr>
          <p:cNvPr id="16" name="Group 45"/>
          <p:cNvGrpSpPr/>
          <p:nvPr/>
        </p:nvGrpSpPr>
        <p:grpSpPr>
          <a:xfrm>
            <a:off x="577049" y="5317046"/>
            <a:ext cx="11004997" cy="685800"/>
            <a:chOff x="577049" y="1257299"/>
            <a:chExt cx="11004997" cy="685800"/>
          </a:xfrm>
        </p:grpSpPr>
        <p:sp>
          <p:nvSpPr>
            <p:cNvPr id="47" name="Rectangle 46"/>
            <p:cNvSpPr/>
            <p:nvPr/>
          </p:nvSpPr>
          <p:spPr>
            <a:xfrm>
              <a:off x="1220787" y="1295400"/>
              <a:ext cx="4541614" cy="609599"/>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80654" tIns="40327" rIns="80654" bIns="40327" spcCol="0" rtlCol="0" anchor="ctr">
              <a:noAutofit/>
            </a:bodyPr>
            <a:lstStyle/>
            <a:p>
              <a:pPr algn="ctr"/>
              <a:r>
                <a:rPr lang="en-GB" sz="1400" dirty="0">
                  <a:solidFill>
                    <a:schemeClr val="tx1"/>
                  </a:solidFill>
                </a:rPr>
                <a:t>Slow application performance  </a:t>
              </a:r>
              <a:r>
                <a:rPr lang="en-GB" sz="1400" dirty="0" smtClean="0">
                  <a:solidFill>
                    <a:schemeClr val="tx1"/>
                  </a:solidFill>
                </a:rPr>
                <a:t>in  </a:t>
              </a:r>
              <a:r>
                <a:rPr lang="en-GB" sz="1400" dirty="0">
                  <a:solidFill>
                    <a:schemeClr val="tx1"/>
                  </a:solidFill>
                </a:rPr>
                <a:t>applications</a:t>
              </a:r>
            </a:p>
          </p:txBody>
        </p:sp>
        <p:sp>
          <p:nvSpPr>
            <p:cNvPr id="48" name="Rectangle 47"/>
            <p:cNvSpPr/>
            <p:nvPr/>
          </p:nvSpPr>
          <p:spPr>
            <a:xfrm>
              <a:off x="577049" y="1295400"/>
              <a:ext cx="545482" cy="609599"/>
            </a:xfrm>
            <a:prstGeom prst="rect">
              <a:avLst/>
            </a:prstGeom>
            <a:solidFill>
              <a:schemeClr val="accent5">
                <a:lumMod val="50000"/>
              </a:schemeClr>
            </a:solidFill>
            <a:ln w="6350">
              <a:solidFill>
                <a:srgbClr val="DB536A"/>
              </a:solidFill>
            </a:ln>
          </p:spPr>
          <p:txBody>
            <a:bodyPr vert="horz" wrap="square" lIns="80654" tIns="40327" rIns="80654" bIns="40327" spcCol="0" rtlCol="0" anchor="ctr">
              <a:noAutofit/>
            </a:bodyPr>
            <a:lstStyle/>
            <a:p>
              <a:pPr algn="ctr" defTabSz="898695">
                <a:defRPr/>
              </a:pPr>
              <a:r>
                <a:rPr lang="en-GB" sz="1412" b="1" kern="0" dirty="0">
                  <a:solidFill>
                    <a:srgbClr val="FFFFFF"/>
                  </a:solidFill>
                </a:rPr>
                <a:t>6</a:t>
              </a:r>
            </a:p>
          </p:txBody>
        </p:sp>
        <p:grpSp>
          <p:nvGrpSpPr>
            <p:cNvPr id="19" name="Pull-out panel"/>
            <p:cNvGrpSpPr>
              <a:grpSpLocks noChangeAspect="1"/>
            </p:cNvGrpSpPr>
            <p:nvPr>
              <p:custDataLst>
                <p:tags r:id="rId1"/>
              </p:custDataLst>
            </p:nvPr>
          </p:nvGrpSpPr>
          <p:grpSpPr>
            <a:xfrm>
              <a:off x="5794468" y="1257299"/>
              <a:ext cx="5787578" cy="685800"/>
              <a:chOff x="1151388" y="-3343415"/>
              <a:chExt cx="11890599" cy="6132934"/>
            </a:xfrm>
            <a:solidFill>
              <a:schemeClr val="accent5"/>
            </a:solidFill>
          </p:grpSpPr>
          <p:sp>
            <p:nvSpPr>
              <p:cNvPr id="50" name="Rectangle 49" descr="connector bar"/>
              <p:cNvSpPr>
                <a:spLocks/>
              </p:cNvSpPr>
              <p:nvPr/>
            </p:nvSpPr>
            <p:spPr>
              <a:xfrm>
                <a:off x="1151388" y="2548735"/>
                <a:ext cx="1088318" cy="240784"/>
              </a:xfrm>
              <a:prstGeom prst="rect">
                <a:avLst/>
              </a:prstGeom>
              <a:grpFill/>
              <a:ln w="6350">
                <a:noFill/>
              </a:ln>
            </p:spPr>
            <p:txBody>
              <a:bodyPr vert="horz" wrap="square" lIns="91440" tIns="45720" rIns="91440" bIns="45720" rtlCol="0" anchor="ctr">
                <a:noAutofit/>
              </a:bodyPr>
              <a:lstStyle/>
              <a:p>
                <a:pPr algn="ctr"/>
                <a:endParaRPr lang="en-GB" dirty="0"/>
              </a:p>
            </p:txBody>
          </p:sp>
          <p:sp>
            <p:nvSpPr>
              <p:cNvPr id="51" name="Rectangle 50" descr="connector bar"/>
              <p:cNvSpPr>
                <a:spLocks noChangeAspect="1"/>
              </p:cNvSpPr>
              <p:nvPr/>
            </p:nvSpPr>
            <p:spPr>
              <a:xfrm>
                <a:off x="1617594" y="-3343415"/>
                <a:ext cx="11424393" cy="5893295"/>
              </a:xfrm>
              <a:prstGeom prst="rect">
                <a:avLst/>
              </a:prstGeom>
              <a:solidFill>
                <a:schemeClr val="accent5">
                  <a:lumMod val="50000"/>
                </a:schemeClr>
              </a:solidFill>
              <a:ln w="6350">
                <a:noFill/>
              </a:ln>
            </p:spPr>
            <p:txBody>
              <a:bodyPr vert="horz" wrap="square" lIns="144000" tIns="144000" rIns="144000" bIns="144000" rtlCol="0" anchor="ctr">
                <a:noAutofit/>
              </a:bodyPr>
              <a:lstStyle/>
              <a:p>
                <a:r>
                  <a:rPr lang="en-US" sz="1400" dirty="0">
                    <a:solidFill>
                      <a:schemeClr val="bg1"/>
                    </a:solidFill>
                  </a:rPr>
                  <a:t>Additional servers to be </a:t>
                </a:r>
                <a:r>
                  <a:rPr lang="en-US" sz="1400" dirty="0" smtClean="0">
                    <a:solidFill>
                      <a:schemeClr val="bg1"/>
                    </a:solidFill>
                  </a:rPr>
                  <a:t>procured</a:t>
                </a:r>
              </a:p>
              <a:p>
                <a:r>
                  <a:rPr lang="en-US" sz="1400" dirty="0" smtClean="0">
                    <a:solidFill>
                      <a:schemeClr val="bg1"/>
                    </a:solidFill>
                  </a:rPr>
                  <a:t>Consistent monitoring of server performance</a:t>
                </a:r>
                <a:endParaRPr lang="en-GB" sz="1400" dirty="0">
                  <a:solidFill>
                    <a:schemeClr val="bg1"/>
                  </a:solidFill>
                </a:endParaRPr>
              </a:p>
            </p:txBody>
          </p:sp>
        </p:grpSp>
      </p:grpSp>
    </p:spTree>
    <p:extLst>
      <p:ext uri="{BB962C8B-B14F-4D97-AF65-F5344CB8AC3E}">
        <p14:creationId xmlns="" xmlns:p14="http://schemas.microsoft.com/office/powerpoint/2010/main" val="2904962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600" i="0" dirty="0" smtClean="0"/>
              <a:t>Roadmap for 2019-20 to help Stakeholders </a:t>
            </a:r>
            <a:endParaRPr lang="en-GB" sz="2600" i="0" dirty="0"/>
          </a:p>
        </p:txBody>
      </p:sp>
      <p:sp>
        <p:nvSpPr>
          <p:cNvPr id="60" name="TextBox 59"/>
          <p:cNvSpPr txBox="1"/>
          <p:nvPr/>
        </p:nvSpPr>
        <p:spPr>
          <a:xfrm>
            <a:off x="752168" y="1165121"/>
            <a:ext cx="7698658" cy="530939"/>
          </a:xfrm>
          <a:prstGeom prst="rect">
            <a:avLst/>
          </a:prstGeom>
          <a:noFill/>
        </p:spPr>
        <p:txBody>
          <a:bodyPr wrap="square" lIns="0" tIns="0" rIns="0" bIns="0" rtlCol="0">
            <a:noAutofit/>
          </a:bodyPr>
          <a:lstStyle/>
          <a:p>
            <a:pPr indent="-274320">
              <a:spcAft>
                <a:spcPts val="900"/>
              </a:spcAft>
            </a:pPr>
            <a:endParaRPr lang="en-GB" sz="2000" b="1" dirty="0">
              <a:latin typeface="Arial" panose="020B0604020202020204" pitchFamily="34" charset="0"/>
            </a:endParaRPr>
          </a:p>
        </p:txBody>
      </p:sp>
      <p:sp>
        <p:nvSpPr>
          <p:cNvPr id="5" name="Rectangle 4"/>
          <p:cNvSpPr/>
          <p:nvPr/>
        </p:nvSpPr>
        <p:spPr>
          <a:xfrm>
            <a:off x="598919" y="1401297"/>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1</a:t>
            </a:r>
          </a:p>
        </p:txBody>
      </p:sp>
      <p:sp>
        <p:nvSpPr>
          <p:cNvPr id="6" name="Rectangle 5"/>
          <p:cNvSpPr/>
          <p:nvPr/>
        </p:nvSpPr>
        <p:spPr>
          <a:xfrm>
            <a:off x="1741919" y="1401298"/>
            <a:ext cx="9437070" cy="427502"/>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GB" sz="1600" dirty="0">
                <a:solidFill>
                  <a:schemeClr val="tx1"/>
                </a:solidFill>
                <a:latin typeface="Arial" panose="020B0604020202020204" pitchFamily="34" charset="0"/>
              </a:rPr>
              <a:t>Development of more </a:t>
            </a:r>
            <a:r>
              <a:rPr lang="en-GB" sz="1600" dirty="0" smtClean="0">
                <a:solidFill>
                  <a:schemeClr val="tx1"/>
                </a:solidFill>
                <a:latin typeface="Arial" panose="020B0604020202020204" pitchFamily="34" charset="0"/>
              </a:rPr>
              <a:t>mobile </a:t>
            </a:r>
            <a:r>
              <a:rPr lang="en-GB" sz="1600" dirty="0">
                <a:solidFill>
                  <a:schemeClr val="tx1"/>
                </a:solidFill>
                <a:latin typeface="Arial" panose="020B0604020202020204" pitchFamily="34" charset="0"/>
              </a:rPr>
              <a:t>centric data entry Apps for field staff  </a:t>
            </a:r>
          </a:p>
        </p:txBody>
      </p:sp>
      <p:sp>
        <p:nvSpPr>
          <p:cNvPr id="9" name="Rectangle 8"/>
          <p:cNvSpPr/>
          <p:nvPr/>
        </p:nvSpPr>
        <p:spPr>
          <a:xfrm>
            <a:off x="598919" y="1981200"/>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2</a:t>
            </a:r>
          </a:p>
        </p:txBody>
      </p:sp>
      <p:sp>
        <p:nvSpPr>
          <p:cNvPr id="10" name="Rectangle 9"/>
          <p:cNvSpPr/>
          <p:nvPr/>
        </p:nvSpPr>
        <p:spPr>
          <a:xfrm>
            <a:off x="1741919" y="1981201"/>
            <a:ext cx="9437070" cy="427502"/>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dirty="0">
                <a:solidFill>
                  <a:schemeClr val="tx1"/>
                </a:solidFill>
                <a:latin typeface="Arial" panose="020B0604020202020204" pitchFamily="34" charset="0"/>
              </a:rPr>
              <a:t>Cloud computing </a:t>
            </a:r>
            <a:r>
              <a:rPr lang="en-US" sz="1600" dirty="0" smtClean="0">
                <a:solidFill>
                  <a:schemeClr val="tx1"/>
                </a:solidFill>
                <a:latin typeface="Arial" panose="020B0604020202020204" pitchFamily="34" charset="0"/>
              </a:rPr>
              <a:t>to </a:t>
            </a:r>
            <a:r>
              <a:rPr lang="en-US" sz="1600" dirty="0">
                <a:solidFill>
                  <a:schemeClr val="tx1"/>
                </a:solidFill>
                <a:latin typeface="Arial" panose="020B0604020202020204" pitchFamily="34" charset="0"/>
              </a:rPr>
              <a:t>support peak loads</a:t>
            </a:r>
            <a:endParaRPr lang="en-GB" sz="1600" dirty="0">
              <a:solidFill>
                <a:schemeClr val="tx1"/>
              </a:solidFill>
              <a:latin typeface="Arial" panose="020B0604020202020204" pitchFamily="34" charset="0"/>
            </a:endParaRPr>
          </a:p>
        </p:txBody>
      </p:sp>
      <p:sp>
        <p:nvSpPr>
          <p:cNvPr id="11" name="Rectangle 10"/>
          <p:cNvSpPr/>
          <p:nvPr/>
        </p:nvSpPr>
        <p:spPr>
          <a:xfrm>
            <a:off x="598919" y="2671726"/>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3</a:t>
            </a:r>
          </a:p>
        </p:txBody>
      </p:sp>
      <p:sp>
        <p:nvSpPr>
          <p:cNvPr id="12" name="Rectangle 11"/>
          <p:cNvSpPr/>
          <p:nvPr/>
        </p:nvSpPr>
        <p:spPr>
          <a:xfrm>
            <a:off x="1741919" y="2575900"/>
            <a:ext cx="9437070" cy="596709"/>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dirty="0">
                <a:solidFill>
                  <a:schemeClr val="tx1"/>
                </a:solidFill>
                <a:latin typeface="Arial" panose="020B0604020202020204" pitchFamily="34" charset="0"/>
              </a:rPr>
              <a:t>Maintaining a state of the art IT infrastructure setup</a:t>
            </a:r>
            <a:endParaRPr lang="en-GB" sz="1600" dirty="0">
              <a:solidFill>
                <a:schemeClr val="tx1"/>
              </a:solidFill>
              <a:latin typeface="Arial" panose="020B0604020202020204" pitchFamily="34" charset="0"/>
            </a:endParaRPr>
          </a:p>
        </p:txBody>
      </p:sp>
      <p:sp>
        <p:nvSpPr>
          <p:cNvPr id="13" name="Rectangle 12"/>
          <p:cNvSpPr/>
          <p:nvPr/>
        </p:nvSpPr>
        <p:spPr>
          <a:xfrm>
            <a:off x="598919" y="3352800"/>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4</a:t>
            </a:r>
          </a:p>
        </p:txBody>
      </p:sp>
      <p:sp>
        <p:nvSpPr>
          <p:cNvPr id="14" name="Rectangle 13"/>
          <p:cNvSpPr/>
          <p:nvPr/>
        </p:nvSpPr>
        <p:spPr>
          <a:xfrm>
            <a:off x="1741919" y="3352800"/>
            <a:ext cx="9437070" cy="383791"/>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dirty="0">
                <a:solidFill>
                  <a:schemeClr val="tx1"/>
                </a:solidFill>
                <a:latin typeface="Arial" panose="020B0604020202020204" pitchFamily="34" charset="0"/>
              </a:rPr>
              <a:t>Development of </a:t>
            </a:r>
            <a:r>
              <a:rPr lang="en-US" sz="1600" dirty="0" err="1">
                <a:solidFill>
                  <a:schemeClr val="tx1"/>
                </a:solidFill>
                <a:latin typeface="Arial" panose="020B0604020202020204" pitchFamily="34" charset="0"/>
              </a:rPr>
              <a:t>NREGASoft</a:t>
            </a:r>
            <a:r>
              <a:rPr lang="en-US" sz="1600" dirty="0">
                <a:solidFill>
                  <a:schemeClr val="tx1"/>
                </a:solidFill>
                <a:latin typeface="Arial" panose="020B0604020202020204" pitchFamily="34" charset="0"/>
              </a:rPr>
              <a:t> 2.0</a:t>
            </a:r>
            <a:endParaRPr lang="en-GB" sz="1600" dirty="0">
              <a:solidFill>
                <a:schemeClr val="tx1"/>
              </a:solidFill>
              <a:latin typeface="Arial" panose="020B0604020202020204" pitchFamily="34" charset="0"/>
            </a:endParaRPr>
          </a:p>
        </p:txBody>
      </p:sp>
      <p:sp>
        <p:nvSpPr>
          <p:cNvPr id="15" name="Rectangle 14"/>
          <p:cNvSpPr/>
          <p:nvPr/>
        </p:nvSpPr>
        <p:spPr>
          <a:xfrm>
            <a:off x="598919" y="3938342"/>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5</a:t>
            </a:r>
          </a:p>
        </p:txBody>
      </p:sp>
      <p:sp>
        <p:nvSpPr>
          <p:cNvPr id="16" name="Rectangle 15"/>
          <p:cNvSpPr/>
          <p:nvPr/>
        </p:nvSpPr>
        <p:spPr>
          <a:xfrm>
            <a:off x="1741919" y="3938342"/>
            <a:ext cx="9437070" cy="383791"/>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dirty="0">
                <a:solidFill>
                  <a:schemeClr val="tx1"/>
                </a:solidFill>
                <a:latin typeface="Arial" panose="020B0604020202020204" pitchFamily="34" charset="0"/>
              </a:rPr>
              <a:t>Development of Gram </a:t>
            </a:r>
            <a:r>
              <a:rPr lang="en-US" sz="1600" dirty="0" smtClean="0">
                <a:solidFill>
                  <a:schemeClr val="tx1"/>
                </a:solidFill>
                <a:latin typeface="Arial" panose="020B0604020202020204" pitchFamily="34" charset="0"/>
              </a:rPr>
              <a:t>Samvaad 2.0  </a:t>
            </a:r>
            <a:r>
              <a:rPr lang="en-US" sz="1600" dirty="0">
                <a:solidFill>
                  <a:schemeClr val="tx1"/>
                </a:solidFill>
                <a:latin typeface="Arial" panose="020B0604020202020204" pitchFamily="34" charset="0"/>
              </a:rPr>
              <a:t>(2 </a:t>
            </a:r>
            <a:r>
              <a:rPr lang="en-US" sz="1600" dirty="0" smtClean="0">
                <a:solidFill>
                  <a:schemeClr val="tx1"/>
                </a:solidFill>
                <a:latin typeface="Arial" panose="020B0604020202020204" pitchFamily="34" charset="0"/>
              </a:rPr>
              <a:t>way communication enablement)</a:t>
            </a:r>
            <a:endParaRPr lang="en-GB" sz="1600" dirty="0">
              <a:solidFill>
                <a:schemeClr val="tx1"/>
              </a:solidFill>
              <a:latin typeface="Arial" panose="020B0604020202020204" pitchFamily="34" charset="0"/>
            </a:endParaRPr>
          </a:p>
        </p:txBody>
      </p:sp>
      <p:sp>
        <p:nvSpPr>
          <p:cNvPr id="19" name="Rectangle 18"/>
          <p:cNvSpPr/>
          <p:nvPr/>
        </p:nvSpPr>
        <p:spPr>
          <a:xfrm>
            <a:off x="598919" y="4495800"/>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6</a:t>
            </a:r>
          </a:p>
        </p:txBody>
      </p:sp>
      <p:sp>
        <p:nvSpPr>
          <p:cNvPr id="20" name="Rectangle 19"/>
          <p:cNvSpPr/>
          <p:nvPr/>
        </p:nvSpPr>
        <p:spPr>
          <a:xfrm>
            <a:off x="1741919" y="4495800"/>
            <a:ext cx="9437070" cy="383791"/>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dirty="0">
                <a:solidFill>
                  <a:schemeClr val="tx1"/>
                </a:solidFill>
                <a:latin typeface="Arial" panose="020B0604020202020204" pitchFamily="34" charset="0"/>
              </a:rPr>
              <a:t>Interoperability of data across </a:t>
            </a:r>
            <a:r>
              <a:rPr lang="en-US" sz="1600" dirty="0" smtClean="0">
                <a:solidFill>
                  <a:schemeClr val="tx1"/>
                </a:solidFill>
                <a:latin typeface="Arial" panose="020B0604020202020204" pitchFamily="34" charset="0"/>
              </a:rPr>
              <a:t>all programmes </a:t>
            </a:r>
            <a:endParaRPr lang="en-GB" sz="1600" dirty="0">
              <a:solidFill>
                <a:schemeClr val="tx1"/>
              </a:solidFill>
              <a:latin typeface="Arial" panose="020B0604020202020204" pitchFamily="34" charset="0"/>
            </a:endParaRPr>
          </a:p>
        </p:txBody>
      </p:sp>
      <p:sp>
        <p:nvSpPr>
          <p:cNvPr id="21" name="Rectangle 20"/>
          <p:cNvSpPr/>
          <p:nvPr/>
        </p:nvSpPr>
        <p:spPr>
          <a:xfrm>
            <a:off x="598919" y="5102609"/>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7</a:t>
            </a:r>
          </a:p>
        </p:txBody>
      </p:sp>
      <p:sp>
        <p:nvSpPr>
          <p:cNvPr id="22" name="Rectangle 21"/>
          <p:cNvSpPr/>
          <p:nvPr/>
        </p:nvSpPr>
        <p:spPr>
          <a:xfrm>
            <a:off x="1741919" y="5102609"/>
            <a:ext cx="9437070" cy="383791"/>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dirty="0" smtClean="0">
                <a:solidFill>
                  <a:schemeClr val="tx1"/>
                </a:solidFill>
                <a:latin typeface="Arial" panose="020B0604020202020204" pitchFamily="34" charset="0"/>
              </a:rPr>
              <a:t>Development of Enterprise </a:t>
            </a:r>
            <a:r>
              <a:rPr lang="en-US" sz="1600" dirty="0">
                <a:solidFill>
                  <a:schemeClr val="tx1"/>
                </a:solidFill>
                <a:latin typeface="Arial" panose="020B0604020202020204" pitchFamily="34" charset="0"/>
              </a:rPr>
              <a:t>Architecture (EA</a:t>
            </a:r>
            <a:r>
              <a:rPr lang="en-US" sz="1600" dirty="0" smtClean="0">
                <a:solidFill>
                  <a:schemeClr val="tx1"/>
                </a:solidFill>
                <a:latin typeface="Arial" panose="020B0604020202020204" pitchFamily="34" charset="0"/>
              </a:rPr>
              <a:t>)  </a:t>
            </a:r>
            <a:endParaRPr lang="en-GB" sz="1600" dirty="0">
              <a:solidFill>
                <a:schemeClr val="tx1"/>
              </a:solidFill>
              <a:latin typeface="Arial" panose="020B0604020202020204" pitchFamily="34" charset="0"/>
            </a:endParaRPr>
          </a:p>
        </p:txBody>
      </p:sp>
      <p:sp>
        <p:nvSpPr>
          <p:cNvPr id="25" name="Rectangle 24"/>
          <p:cNvSpPr/>
          <p:nvPr/>
        </p:nvSpPr>
        <p:spPr>
          <a:xfrm>
            <a:off x="598919" y="5774189"/>
            <a:ext cx="1002868" cy="383791"/>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68580" tIns="34290" rIns="68580" bIns="34290" rtlCol="0" anchor="ctr">
            <a:noAutofit/>
          </a:bodyPr>
          <a:lstStyle/>
          <a:p>
            <a:pPr algn="ctr"/>
            <a:r>
              <a:rPr lang="en-GB" sz="1400" b="1" dirty="0">
                <a:latin typeface="Arial" panose="020B0604020202020204" pitchFamily="34" charset="0"/>
              </a:rPr>
              <a:t>8</a:t>
            </a:r>
          </a:p>
        </p:txBody>
      </p:sp>
      <p:sp>
        <p:nvSpPr>
          <p:cNvPr id="26" name="Rectangle 25"/>
          <p:cNvSpPr/>
          <p:nvPr/>
        </p:nvSpPr>
        <p:spPr>
          <a:xfrm>
            <a:off x="1741919" y="5683771"/>
            <a:ext cx="9437070" cy="564629"/>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68580" tIns="34290" rIns="68580" bIns="34290" rtlCol="0" anchor="ctr">
            <a:noAutofit/>
          </a:bodyPr>
          <a:lstStyle/>
          <a:p>
            <a:r>
              <a:rPr lang="en-US" sz="1600" b="1" dirty="0">
                <a:solidFill>
                  <a:schemeClr val="tx1"/>
                </a:solidFill>
                <a:latin typeface="Arial" panose="020B0604020202020204" pitchFamily="34" charset="0"/>
              </a:rPr>
              <a:t>Big data </a:t>
            </a:r>
            <a:r>
              <a:rPr lang="en-US" sz="1600" b="1" dirty="0" smtClean="0">
                <a:solidFill>
                  <a:schemeClr val="tx1"/>
                </a:solidFill>
                <a:latin typeface="Arial" panose="020B0604020202020204" pitchFamily="34" charset="0"/>
              </a:rPr>
              <a:t>analytics </a:t>
            </a:r>
            <a:r>
              <a:rPr lang="en-US" sz="1600" b="1" dirty="0">
                <a:solidFill>
                  <a:schemeClr val="tx1"/>
                </a:solidFill>
                <a:latin typeface="Arial" panose="020B0604020202020204" pitchFamily="34" charset="0"/>
              </a:rPr>
              <a:t>for evidence based decision making</a:t>
            </a:r>
            <a:endParaRPr lang="en-GB" sz="1600" b="1" dirty="0">
              <a:solidFill>
                <a:schemeClr val="tx1"/>
              </a:solidFill>
              <a:latin typeface="Arial" panose="020B0604020202020204" pitchFamily="34" charset="0"/>
            </a:endParaRPr>
          </a:p>
        </p:txBody>
      </p:sp>
    </p:spTree>
    <p:extLst>
      <p:ext uri="{BB962C8B-B14F-4D97-AF65-F5344CB8AC3E}">
        <p14:creationId xmlns="" xmlns:p14="http://schemas.microsoft.com/office/powerpoint/2010/main" val="2401351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06786" y="2362200"/>
            <a:ext cx="4191001" cy="769441"/>
          </a:xfrm>
          <a:prstGeom prst="rect">
            <a:avLst/>
          </a:prstGeom>
          <a:noFill/>
        </p:spPr>
        <p:txBody>
          <a:bodyPr wrap="square" rtlCol="0">
            <a:spAutoFit/>
          </a:bodyPr>
          <a:lstStyle/>
          <a:p>
            <a:r>
              <a:rPr lang="en-GB" sz="4400" dirty="0">
                <a:effectLst>
                  <a:outerShdw blurRad="38100" dist="38100" dir="2700000" algn="tl">
                    <a:srgbClr val="000000">
                      <a:alpha val="43137"/>
                    </a:srgbClr>
                  </a:outerShdw>
                </a:effectLst>
              </a:rPr>
              <a:t>Thank you !!</a:t>
            </a:r>
          </a:p>
        </p:txBody>
      </p:sp>
      <p:sp>
        <p:nvSpPr>
          <p:cNvPr id="4" name="Rectangle 3"/>
          <p:cNvSpPr/>
          <p:nvPr/>
        </p:nvSpPr>
        <p:spPr>
          <a:xfrm>
            <a:off x="1449387" y="3581400"/>
            <a:ext cx="7696201" cy="923330"/>
          </a:xfrm>
          <a:prstGeom prst="rect">
            <a:avLst/>
          </a:prstGeom>
        </p:spPr>
        <p:txBody>
          <a:bodyPr wrap="square">
            <a:spAutoFit/>
          </a:bodyPr>
          <a:lstStyle/>
          <a:p>
            <a:pPr indent="-274320" algn="ctr"/>
            <a:r>
              <a:rPr lang="en-US" b="1" i="1" dirty="0" err="1" smtClean="0"/>
              <a:t>Seema</a:t>
            </a:r>
            <a:r>
              <a:rPr lang="en-US" b="1" i="1" dirty="0" smtClean="0"/>
              <a:t> Gaur</a:t>
            </a:r>
          </a:p>
          <a:p>
            <a:pPr indent="-274320" algn="ctr"/>
            <a:r>
              <a:rPr lang="en-US" b="1" i="1" dirty="0" smtClean="0"/>
              <a:t>Chief Economic Adviser ( </a:t>
            </a:r>
            <a:r>
              <a:rPr lang="en-US" b="1" i="1" dirty="0" err="1" smtClean="0"/>
              <a:t>DoRD</a:t>
            </a:r>
            <a:r>
              <a:rPr lang="en-US" b="1" i="1" dirty="0" smtClean="0"/>
              <a:t>)</a:t>
            </a:r>
          </a:p>
          <a:p>
            <a:pPr indent="-274320" algn="ctr"/>
            <a:r>
              <a:rPr lang="en-US" b="1" i="1" dirty="0" smtClean="0"/>
              <a:t>seema.gaur@nic.in</a:t>
            </a:r>
          </a:p>
        </p:txBody>
      </p:sp>
    </p:spTree>
    <p:extLst>
      <p:ext uri="{BB962C8B-B14F-4D97-AF65-F5344CB8AC3E}">
        <p14:creationId xmlns="" xmlns:p14="http://schemas.microsoft.com/office/powerpoint/2010/main" val="298785550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MARTLIBRARYSHAPE" val="Yes"/>
</p:tagLst>
</file>

<file path=ppt/tags/tag2.xml><?xml version="1.0" encoding="utf-8"?>
<p:tagLst xmlns:a="http://schemas.openxmlformats.org/drawingml/2006/main" xmlns:r="http://schemas.openxmlformats.org/officeDocument/2006/relationships" xmlns:p="http://schemas.openxmlformats.org/presentationml/2006/main">
  <p:tag name="SMARTLIBRARYSHAPE" val="Yes"/>
</p:tagLst>
</file>

<file path=ppt/tags/tag3.xml><?xml version="1.0" encoding="utf-8"?>
<p:tagLst xmlns:a="http://schemas.openxmlformats.org/drawingml/2006/main" xmlns:r="http://schemas.openxmlformats.org/officeDocument/2006/relationships" xmlns:p="http://schemas.openxmlformats.org/presentationml/2006/main">
  <p:tag name="SMARTLIBRARYSHAPE" val="Yes"/>
</p:tagLst>
</file>

<file path=ppt/tags/tag4.xml><?xml version="1.0" encoding="utf-8"?>
<p:tagLst xmlns:a="http://schemas.openxmlformats.org/drawingml/2006/main" xmlns:r="http://schemas.openxmlformats.org/officeDocument/2006/relationships" xmlns:p="http://schemas.openxmlformats.org/presentationml/2006/main">
  <p:tag name="SMARTLIBRARYSHAPE" val="Yes"/>
</p:tagLst>
</file>

<file path=ppt/tags/tag5.xml><?xml version="1.0" encoding="utf-8"?>
<p:tagLst xmlns:a="http://schemas.openxmlformats.org/drawingml/2006/main" xmlns:r="http://schemas.openxmlformats.org/officeDocument/2006/relationships" xmlns:p="http://schemas.openxmlformats.org/presentationml/2006/main">
  <p:tag name="SMARTLIBRARYSHAPE" val="Yes"/>
</p:tagLst>
</file>

<file path=ppt/tags/tag6.xml><?xml version="1.0" encoding="utf-8"?>
<p:tagLst xmlns:a="http://schemas.openxmlformats.org/drawingml/2006/main" xmlns:r="http://schemas.openxmlformats.org/officeDocument/2006/relationships" xmlns:p="http://schemas.openxmlformats.org/presentationml/2006/main">
  <p:tag name="SMARTLIBRARYSHAPE" val="Yes"/>
</p:tagLst>
</file>

<file path=ppt/theme/theme1.xml><?xml version="1.0" encoding="utf-8"?>
<a:theme xmlns:a="http://schemas.openxmlformats.org/drawingml/2006/main" name="PwC">
  <a:themeElements>
    <a:clrScheme name="PwC Maroon">
      <a:dk1>
        <a:srgbClr val="000000"/>
      </a:dk1>
      <a:lt1>
        <a:srgbClr val="FFFFFF"/>
      </a:lt1>
      <a:dk2>
        <a:srgbClr val="602320"/>
      </a:dk2>
      <a:lt2>
        <a:srgbClr val="FFFFFF"/>
      </a:lt2>
      <a:accent1>
        <a:srgbClr val="602320"/>
      </a:accent1>
      <a:accent2>
        <a:srgbClr val="DB536A"/>
      </a:accent2>
      <a:accent3>
        <a:srgbClr val="A32020"/>
      </a:accent3>
      <a:accent4>
        <a:srgbClr val="E0301E"/>
      </a:accent4>
      <a:accent5>
        <a:srgbClr val="DC6900"/>
      </a:accent5>
      <a:accent6>
        <a:srgbClr val="FFB600"/>
      </a:accent6>
      <a:hlink>
        <a:srgbClr val="602320"/>
      </a:hlink>
      <a:folHlink>
        <a:srgbClr val="6023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tx2"/>
        </a:solidFill>
        <a:ln w="3175"/>
      </a:spPr>
      <a:bodyPr rtlCol="0" anchor="ctr"/>
      <a:lstStyle>
        <a:defPPr algn="ctr">
          <a:defRPr dirty="0" err="1" smtClean="0">
            <a:solidFill>
              <a:schemeClr val="bg1"/>
            </a:solidFill>
            <a:latin typeface="Georgia"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indent="-274320">
          <a:spcAft>
            <a:spcPts val="900"/>
          </a:spcAft>
          <a:defRPr sz="2000" dirty="0" err="1" smtClean="0">
            <a:latin typeface="Georgia" pitchFamily="18" charset="0"/>
          </a:defRPr>
        </a:defPPr>
      </a:lstStyle>
    </a:txDef>
  </a:objectDefaults>
  <a:extraClrSchemeLst/>
</a:theme>
</file>

<file path=ppt/theme/theme2.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PwC PresentationW</Template>
  <TotalTime>9494</TotalTime>
  <Words>1273</Words>
  <Application>Microsoft Office PowerPoint</Application>
  <PresentationFormat>Custom</PresentationFormat>
  <Paragraphs>205</Paragraphs>
  <Slides>8</Slides>
  <Notes>7</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PwC</vt:lpstr>
      <vt:lpstr>1_Diseño predeterminado</vt:lpstr>
      <vt:lpstr>Slide 1</vt:lpstr>
      <vt:lpstr>Efficient use of Technology in DoRD</vt:lpstr>
      <vt:lpstr>Slide 3</vt:lpstr>
      <vt:lpstr>Strengthening Security of IT Systems</vt:lpstr>
      <vt:lpstr>Recent advancements   </vt:lpstr>
      <vt:lpstr>Key Issues faced by States</vt:lpstr>
      <vt:lpstr>Roadmap for 2019-20 to help Stakeholders </vt:lpstr>
      <vt:lpstr>Slide 8</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 BMGF</dc:title>
  <dc:creator>Rahul Yadav</dc:creator>
  <cp:lastModifiedBy>RD User</cp:lastModifiedBy>
  <cp:revision>2303</cp:revision>
  <cp:lastPrinted>2016-06-18T11:06:23Z</cp:lastPrinted>
  <dcterms:created xsi:type="dcterms:W3CDTF">2016-05-20T05:44:31Z</dcterms:created>
  <dcterms:modified xsi:type="dcterms:W3CDTF">2019-01-16T04:39:31Z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B template version">
    <vt:lpwstr>6</vt:lpwstr>
  </property>
  <property fmtid="{D5CDD505-2E9C-101B-9397-08002B2CF9AE}" pid="3" name="TB template type">
    <vt:lpwstr>OnscreenW</vt:lpwstr>
  </property>
  <property fmtid="{D5CDD505-2E9C-101B-9397-08002B2CF9AE}" pid="4" name="Template created by">
    <vt:lpwstr>PwC</vt:lpwstr>
  </property>
  <property fmtid="{D5CDD505-2E9C-101B-9397-08002B2CF9AE}" pid="5" name="Template version">
    <vt:lpwstr>5</vt:lpwstr>
  </property>
</Properties>
</file>